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9" r:id="rId3"/>
    <p:sldId id="330" r:id="rId4"/>
    <p:sldId id="321" r:id="rId5"/>
    <p:sldId id="271" r:id="rId6"/>
    <p:sldId id="318" r:id="rId7"/>
    <p:sldId id="331" r:id="rId8"/>
    <p:sldId id="320" r:id="rId9"/>
    <p:sldId id="273" r:id="rId10"/>
    <p:sldId id="322" r:id="rId11"/>
    <p:sldId id="339" r:id="rId12"/>
    <p:sldId id="274" r:id="rId13"/>
    <p:sldId id="278" r:id="rId14"/>
    <p:sldId id="323" r:id="rId15"/>
    <p:sldId id="279" r:id="rId16"/>
    <p:sldId id="280" r:id="rId17"/>
    <p:sldId id="281" r:id="rId18"/>
    <p:sldId id="325" r:id="rId19"/>
    <p:sldId id="328" r:id="rId20"/>
    <p:sldId id="287" r:id="rId21"/>
    <p:sldId id="286" r:id="rId22"/>
    <p:sldId id="324" r:id="rId23"/>
    <p:sldId id="289" r:id="rId24"/>
    <p:sldId id="290" r:id="rId25"/>
    <p:sldId id="291" r:id="rId26"/>
    <p:sldId id="327" r:id="rId27"/>
    <p:sldId id="294" r:id="rId28"/>
    <p:sldId id="295" r:id="rId29"/>
    <p:sldId id="300" r:id="rId30"/>
    <p:sldId id="296" r:id="rId31"/>
    <p:sldId id="335" r:id="rId32"/>
    <p:sldId id="297" r:id="rId33"/>
    <p:sldId id="298" r:id="rId34"/>
    <p:sldId id="299" r:id="rId35"/>
    <p:sldId id="334" r:id="rId36"/>
    <p:sldId id="333" r:id="rId37"/>
    <p:sldId id="310" r:id="rId38"/>
    <p:sldId id="311" r:id="rId39"/>
    <p:sldId id="302" r:id="rId40"/>
    <p:sldId id="267" r:id="rId41"/>
    <p:sldId id="283" r:id="rId42"/>
    <p:sldId id="337" r:id="rId43"/>
    <p:sldId id="309" r:id="rId44"/>
    <p:sldId id="284" r:id="rId45"/>
    <p:sldId id="316" r:id="rId46"/>
    <p:sldId id="338" r:id="rId47"/>
    <p:sldId id="319" r:id="rId48"/>
    <p:sldId id="305" r:id="rId49"/>
    <p:sldId id="306" r:id="rId50"/>
    <p:sldId id="315" r:id="rId51"/>
    <p:sldId id="326" r:id="rId52"/>
    <p:sldId id="292" r:id="rId53"/>
    <p:sldId id="329" r:id="rId54"/>
    <p:sldId id="33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>
      <p:cViewPr varScale="1">
        <p:scale>
          <a:sx n="111" d="100"/>
          <a:sy n="111" d="100"/>
        </p:scale>
        <p:origin x="4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04" y="84"/>
      </p:cViewPr>
      <p:guideLst/>
    </p:cSldViewPr>
  </p:notesViewPr>
  <p:gridSpacing cx="57150" cy="5715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417C-F8B8-4ED6-AE6D-A51CBB92A799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DC2A7-B747-4528-A289-A8A38E556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21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F6809-3FFF-4374-A127-D328DCE23CCF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F0197-35DE-4EC3-9D77-1F60A87C2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77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9AEF6-1DB2-4FF1-B6B4-E3A8FD1AD1E6}" type="datetime1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85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6B28-B888-49B7-ABB4-55D6A6927BEB}" type="datetime1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7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E1BD1-A3D9-4DF1-9736-78B386C83AB8}" type="datetime1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8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C0267-CF21-40EA-B363-750716589491}" type="datetime1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5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39A9D-4ED0-4060-A0E2-60C0F5704079}" type="datetime1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E8FF-849B-47E2-874C-9474C2E3B460}" type="datetime1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3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8F78-3D38-4D10-93CA-15415D437FFF}" type="datetime1">
              <a:rPr lang="en-US" smtClean="0"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8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ED686-7E22-4F76-9200-E90085F9BD67}" type="datetime1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9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F2DC4-F1E4-4A26-B474-87C450E9CAFF}" type="datetime1">
              <a:rPr lang="en-US" smtClean="0"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6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B93FE-4F16-4FB2-B6BB-CBC9F5231734}" type="datetime1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0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0175-5C6C-4052-BD8E-A17290AE894A}" type="datetime1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2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55A35-755F-4362-8D2C-7EA2E0E1E453}" type="datetime1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CF43E-E8C4-48B5-9BF7-874E74EB5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3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Quadrupole_ion_trap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Optical_tweezer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4.png"/><Relationship Id="rId7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6726" y="62865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Radiofrequency </a:t>
            </a:r>
            <a:br>
              <a:rPr lang="en-US" dirty="0"/>
            </a:br>
            <a:r>
              <a:rPr lang="en-US" dirty="0"/>
              <a:t>AC Zeeman Trapping </a:t>
            </a:r>
            <a:br>
              <a:rPr lang="en-US" dirty="0"/>
            </a:br>
            <a:r>
              <a:rPr lang="en-US" dirty="0"/>
              <a:t>for Neutral Atoms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33350" y="3851729"/>
            <a:ext cx="9144000" cy="2570162"/>
          </a:xfrm>
        </p:spPr>
        <p:txBody>
          <a:bodyPr>
            <a:normAutofit/>
          </a:bodyPr>
          <a:lstStyle/>
          <a:p>
            <a:r>
              <a:rPr lang="en-US" sz="2800" dirty="0"/>
              <a:t>Drew </a:t>
            </a:r>
            <a:r>
              <a:rPr lang="en-US" sz="2800" dirty="0" err="1"/>
              <a:t>Rotunno</a:t>
            </a:r>
            <a:endParaRPr lang="en-US" sz="2800" dirty="0"/>
          </a:p>
          <a:p>
            <a:r>
              <a:rPr lang="en-US" dirty="0"/>
              <a:t>Adviser: Seth Aubin</a:t>
            </a:r>
          </a:p>
          <a:p>
            <a:r>
              <a:rPr lang="en-US" dirty="0"/>
              <a:t>William &amp; Mary </a:t>
            </a:r>
          </a:p>
          <a:p>
            <a:r>
              <a:rPr lang="en-US" dirty="0"/>
              <a:t>June 21, 2021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379" y="409968"/>
            <a:ext cx="4158341" cy="311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4197302"/>
            <a:ext cx="1371600" cy="1503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126" y="4177600"/>
            <a:ext cx="1216656" cy="1223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757" y="4253624"/>
            <a:ext cx="1121093" cy="1121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0" b="20330"/>
          <a:stretch/>
        </p:blipFill>
        <p:spPr>
          <a:xfrm>
            <a:off x="10795825" y="4422494"/>
            <a:ext cx="1203760" cy="714316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549" y="5700940"/>
            <a:ext cx="1351402" cy="4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151" y="1902967"/>
            <a:ext cx="6457950" cy="4746625"/>
          </a:xfrm>
        </p:spPr>
        <p:txBody>
          <a:bodyPr/>
          <a:lstStyle/>
          <a:p>
            <a:r>
              <a:rPr lang="en-US" dirty="0"/>
              <a:t>Carries DC, AC currents on metal traces</a:t>
            </a:r>
          </a:p>
          <a:p>
            <a:r>
              <a:rPr lang="en-US" dirty="0"/>
              <a:t>DC on Z-wire plus </a:t>
            </a:r>
            <a:r>
              <a:rPr lang="en-US" dirty="0" err="1"/>
              <a:t>B</a:t>
            </a:r>
            <a:r>
              <a:rPr lang="en-US" baseline="-25000" dirty="0" err="1"/>
              <a:t>hold</a:t>
            </a:r>
            <a:r>
              <a:rPr lang="en-US" dirty="0"/>
              <a:t> make trap</a:t>
            </a:r>
          </a:p>
          <a:p>
            <a:pPr lvl="1"/>
            <a:r>
              <a:rPr lang="en-US" dirty="0"/>
              <a:t>Vector cancellation at one point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Ioffe</a:t>
            </a:r>
            <a:r>
              <a:rPr lang="en-US" dirty="0"/>
              <a:t>” field B</a:t>
            </a:r>
            <a:r>
              <a:rPr lang="en-US" baseline="-25000" dirty="0"/>
              <a:t>DC</a:t>
            </a:r>
            <a:r>
              <a:rPr lang="en-US" dirty="0"/>
              <a:t> is a ‘cork’ in the bottom</a:t>
            </a:r>
          </a:p>
          <a:p>
            <a:pPr lvl="2"/>
            <a:r>
              <a:rPr lang="en-US" dirty="0"/>
              <a:t>Sets Zeeman splitting too</a:t>
            </a:r>
          </a:p>
          <a:p>
            <a:r>
              <a:rPr lang="en-US" dirty="0"/>
              <a:t>RF (MHz) on U-wires</a:t>
            </a:r>
          </a:p>
          <a:p>
            <a:pPr lvl="1"/>
            <a:r>
              <a:rPr lang="en-US" dirty="0"/>
              <a:t>For evaporation (very common)</a:t>
            </a:r>
          </a:p>
          <a:p>
            <a:pPr lvl="1"/>
            <a:r>
              <a:rPr lang="en-US" dirty="0"/>
              <a:t>In multiple wires for ACZ trapping (new)</a:t>
            </a:r>
          </a:p>
          <a:p>
            <a:r>
              <a:rPr lang="en-US" dirty="0"/>
              <a:t>Microwaves (GHz) have poor coupling</a:t>
            </a:r>
          </a:p>
          <a:p>
            <a:pPr lvl="1"/>
            <a:r>
              <a:rPr lang="en-US" dirty="0"/>
              <a:t>Design broadband for next gen (more later)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179" y="313796"/>
            <a:ext cx="1879791" cy="287258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" t="23589" r="45711" b="1605"/>
          <a:stretch/>
        </p:blipFill>
        <p:spPr>
          <a:xfrm rot="10800000">
            <a:off x="6679486" y="136525"/>
            <a:ext cx="3314700" cy="258708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610350" y="2914650"/>
            <a:ext cx="3211220" cy="2918275"/>
            <a:chOff x="6610350" y="2914650"/>
            <a:chExt cx="3211220" cy="2918275"/>
          </a:xfrm>
        </p:grpSpPr>
        <p:sp>
          <p:nvSpPr>
            <p:cNvPr id="9" name="TextBox 8"/>
            <p:cNvSpPr txBox="1"/>
            <p:nvPr/>
          </p:nvSpPr>
          <p:spPr>
            <a:xfrm>
              <a:off x="7753350" y="5463593"/>
              <a:ext cx="1964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(credit: C. </a:t>
              </a:r>
              <a:r>
                <a:rPr lang="en-US" dirty="0" err="1"/>
                <a:t>Fancher</a:t>
              </a:r>
              <a:r>
                <a:rPr lang="en-US" dirty="0"/>
                <a:t>)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350" y="2914650"/>
              <a:ext cx="3211220" cy="258633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904226" y="3634621"/>
              <a:ext cx="400050" cy="18290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6781800" y="4609117"/>
            <a:ext cx="628650" cy="7429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124700" y="3634621"/>
            <a:ext cx="1943100" cy="185850"/>
            <a:chOff x="7124700" y="3634621"/>
            <a:chExt cx="1943100" cy="185850"/>
          </a:xfrm>
        </p:grpSpPr>
        <p:sp>
          <p:nvSpPr>
            <p:cNvPr id="13" name="Rectangle 12"/>
            <p:cNvSpPr/>
            <p:nvPr/>
          </p:nvSpPr>
          <p:spPr>
            <a:xfrm>
              <a:off x="8667750" y="3634621"/>
              <a:ext cx="400050" cy="182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124700" y="3637567"/>
              <a:ext cx="400050" cy="1829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C56BCD-8F78-462A-B08E-F32153341260}"/>
              </a:ext>
            </a:extLst>
          </p:cNvPr>
          <p:cNvGrpSpPr/>
          <p:nvPr/>
        </p:nvGrpSpPr>
        <p:grpSpPr>
          <a:xfrm>
            <a:off x="9998009" y="1600200"/>
            <a:ext cx="2104364" cy="3751867"/>
            <a:chOff x="9998009" y="1600200"/>
            <a:chExt cx="2104364" cy="375186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80" b="34567"/>
            <a:stretch/>
          </p:blipFill>
          <p:spPr>
            <a:xfrm>
              <a:off x="9998009" y="3578974"/>
              <a:ext cx="2104364" cy="177309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68F590-BDC3-40FB-907A-7EB3EEE29BD4}"/>
                </a:ext>
              </a:extLst>
            </p:cNvPr>
            <p:cNvSpPr/>
            <p:nvPr/>
          </p:nvSpPr>
          <p:spPr>
            <a:xfrm>
              <a:off x="10873695" y="1600200"/>
              <a:ext cx="480105" cy="2286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651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6193-3ED7-4E3D-B660-EBE7AD85E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545"/>
            <a:ext cx="10515600" cy="1325563"/>
          </a:xfrm>
        </p:spPr>
        <p:txBody>
          <a:bodyPr/>
          <a:lstStyle/>
          <a:p>
            <a:r>
              <a:rPr lang="en-US" dirty="0"/>
              <a:t>More traps to 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24ADF-4069-4BD2-A094-0C6AC51C8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3108"/>
            <a:ext cx="11029950" cy="5179142"/>
          </a:xfrm>
        </p:spPr>
        <p:txBody>
          <a:bodyPr>
            <a:normAutofit/>
          </a:bodyPr>
          <a:lstStyle/>
          <a:p>
            <a:r>
              <a:rPr lang="en-US" dirty="0"/>
              <a:t>Magneto-Optical Trap (MOT)</a:t>
            </a:r>
          </a:p>
          <a:p>
            <a:pPr lvl="1"/>
            <a:r>
              <a:rPr lang="en-US" dirty="0"/>
              <a:t>Light </a:t>
            </a:r>
            <a:r>
              <a:rPr lang="en-US" dirty="0" err="1"/>
              <a:t>dopppler</a:t>
            </a:r>
            <a:r>
              <a:rPr lang="en-US" dirty="0"/>
              <a:t> cools, B confines</a:t>
            </a:r>
          </a:p>
          <a:p>
            <a:pPr lvl="2"/>
            <a:r>
              <a:rPr lang="en-US" dirty="0"/>
              <a:t>Only low-field seeking m</a:t>
            </a:r>
            <a:r>
              <a:rPr lang="en-US" baseline="-25000" dirty="0"/>
              <a:t>F</a:t>
            </a:r>
          </a:p>
          <a:p>
            <a:r>
              <a:rPr lang="en-US" dirty="0"/>
              <a:t>Optical Dipole Trap (ODT)</a:t>
            </a:r>
          </a:p>
          <a:p>
            <a:pPr lvl="1"/>
            <a:r>
              <a:rPr lang="en-US" dirty="0"/>
              <a:t>Atoms in laser focus (we use 2)</a:t>
            </a:r>
          </a:p>
          <a:p>
            <a:pPr lvl="2"/>
            <a:r>
              <a:rPr lang="en-US" dirty="0"/>
              <a:t>Traps ALL atoms, not spin-selective</a:t>
            </a:r>
          </a:p>
          <a:p>
            <a:r>
              <a:rPr lang="en-US" dirty="0"/>
              <a:t>DC Atom Chip Trap</a:t>
            </a:r>
          </a:p>
          <a:p>
            <a:pPr lvl="1"/>
            <a:r>
              <a:rPr lang="en-US" dirty="0"/>
              <a:t>As discussed, we evaporate in one</a:t>
            </a:r>
          </a:p>
          <a:p>
            <a:pPr lvl="2"/>
            <a:r>
              <a:rPr lang="en-US" dirty="0"/>
              <a:t>Only low-field seeking m</a:t>
            </a:r>
            <a:r>
              <a:rPr lang="en-US" baseline="-25000" dirty="0"/>
              <a:t>F</a:t>
            </a:r>
          </a:p>
          <a:p>
            <a:r>
              <a:rPr lang="en-US" dirty="0"/>
              <a:t>Quadrupole Ion trap (RF/Paul trap)</a:t>
            </a:r>
          </a:p>
          <a:p>
            <a:pPr lvl="1"/>
            <a:r>
              <a:rPr lang="en-US" dirty="0"/>
              <a:t>Uses electric fields for ions</a:t>
            </a:r>
          </a:p>
          <a:p>
            <a:r>
              <a:rPr lang="en-US" sz="2400" dirty="0"/>
              <a:t>Others: Time-orbiting potential (TOP), optical lattice, 2-D MOT, MOT-on-a-chip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21A057D9-B821-4924-8A32-789FAF9935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6" y="517525"/>
            <a:ext cx="2003384" cy="264854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42FC9-8ECF-4619-96F1-CFD6E06F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705948-50B9-46BA-8F0A-9185E08A8FBE}"/>
              </a:ext>
            </a:extLst>
          </p:cNvPr>
          <p:cNvSpPr txBox="1"/>
          <p:nvPr/>
        </p:nvSpPr>
        <p:spPr>
          <a:xfrm>
            <a:off x="6854665" y="2886115"/>
            <a:ext cx="18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A. </a:t>
            </a:r>
            <a:r>
              <a:rPr lang="en-US" sz="1400" dirty="0" err="1"/>
              <a:t>Ziltz</a:t>
            </a:r>
            <a:r>
              <a:rPr lang="en-US" sz="1400" dirty="0"/>
              <a:t>, </a:t>
            </a:r>
            <a:r>
              <a:rPr lang="en-US" sz="1400" dirty="0" err="1"/>
              <a:t>M.Ivory</a:t>
            </a:r>
            <a:endParaRPr lang="en-US" sz="1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F13CD-6D18-4B23-97B3-27E632344989}"/>
              </a:ext>
            </a:extLst>
          </p:cNvPr>
          <p:cNvGrpSpPr/>
          <p:nvPr/>
        </p:nvGrpSpPr>
        <p:grpSpPr>
          <a:xfrm>
            <a:off x="9280076" y="457200"/>
            <a:ext cx="2911925" cy="2798247"/>
            <a:chOff x="9280076" y="457200"/>
            <a:chExt cx="2911925" cy="2798247"/>
          </a:xfrm>
        </p:grpSpPr>
        <p:pic>
          <p:nvPicPr>
            <p:cNvPr id="10" name="Picture 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09A7316-8A6A-4A4E-847D-3520CF5A2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4"/>
                </a:ext>
              </a:extLst>
            </a:blip>
            <a:stretch>
              <a:fillRect/>
            </a:stretch>
          </p:blipFill>
          <p:spPr>
            <a:xfrm>
              <a:off x="9280076" y="457200"/>
              <a:ext cx="2481732" cy="2400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F5BD33-48EA-4FB5-AC52-E86E59EF580F}"/>
                </a:ext>
              </a:extLst>
            </p:cNvPr>
            <p:cNvSpPr txBox="1"/>
            <p:nvPr/>
          </p:nvSpPr>
          <p:spPr>
            <a:xfrm>
              <a:off x="10099635" y="2886115"/>
              <a:ext cx="2092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hlinkClick r:id="rId4" tooltip="https://en.wikipedia.org/wiki/Optical_tweezers"/>
                </a:rPr>
                <a:t>This Photo</a:t>
              </a:r>
              <a:r>
                <a:rPr lang="en-US" sz="900" dirty="0"/>
                <a:t> from the Optical Tweezers wiki page is licensed under </a:t>
              </a:r>
              <a:r>
                <a:rPr lang="en-US" sz="900" dirty="0">
                  <a:hlinkClick r:id="rId5" tooltip="https://creativecommons.org/licenses/by-sa/3.0/"/>
                </a:rPr>
                <a:t>CC BY-SA</a:t>
              </a:r>
              <a:endParaRPr lang="en-US" sz="9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41B067-3951-4E33-823C-4FEBF0DEB3E1}"/>
              </a:ext>
            </a:extLst>
          </p:cNvPr>
          <p:cNvGrpSpPr/>
          <p:nvPr/>
        </p:nvGrpSpPr>
        <p:grpSpPr>
          <a:xfrm>
            <a:off x="6748999" y="3303811"/>
            <a:ext cx="2090201" cy="2052791"/>
            <a:chOff x="6859125" y="3004480"/>
            <a:chExt cx="2090201" cy="20527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AA2C5-B81C-49C0-A17B-4C5839E24DBB}"/>
                </a:ext>
              </a:extLst>
            </p:cNvPr>
            <p:cNvSpPr txBox="1"/>
            <p:nvPr/>
          </p:nvSpPr>
          <p:spPr>
            <a:xfrm>
              <a:off x="6984942" y="4687939"/>
              <a:ext cx="1919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Credit: C. Fancher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EEEE97-5A8D-419A-9C70-E656790F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125" y="3004480"/>
              <a:ext cx="2090201" cy="168345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08A041-60B1-4EB3-A8F1-9447F23DFF7C}"/>
              </a:ext>
            </a:extLst>
          </p:cNvPr>
          <p:cNvGrpSpPr/>
          <p:nvPr/>
        </p:nvGrpSpPr>
        <p:grpSpPr>
          <a:xfrm>
            <a:off x="9070431" y="3449019"/>
            <a:ext cx="2987422" cy="1899161"/>
            <a:chOff x="9070431" y="3449019"/>
            <a:chExt cx="2987422" cy="1899161"/>
          </a:xfrm>
        </p:grpSpPr>
        <p:pic>
          <p:nvPicPr>
            <p:cNvPr id="23" name="Picture 2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DBEAE1EE-E178-43D7-B0E1-CB0BAC567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8"/>
                </a:ext>
              </a:extLst>
            </a:blip>
            <a:stretch>
              <a:fillRect/>
            </a:stretch>
          </p:blipFill>
          <p:spPr>
            <a:xfrm>
              <a:off x="9070431" y="3449019"/>
              <a:ext cx="2987422" cy="149371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77CDC8-A51A-4A31-A205-D5F012CAEBC5}"/>
                </a:ext>
              </a:extLst>
            </p:cNvPr>
            <p:cNvSpPr txBox="1"/>
            <p:nvPr/>
          </p:nvSpPr>
          <p:spPr>
            <a:xfrm>
              <a:off x="9135391" y="5117348"/>
              <a:ext cx="29224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hlinkClick r:id="rId8" tooltip="https://en.wikipedia.org/wiki/Quadrupole_ion_trap"/>
                </a:rPr>
                <a:t>This Photo</a:t>
              </a:r>
              <a:r>
                <a:rPr lang="en-US" sz="900" dirty="0"/>
                <a:t> by Unknown Author is licensed under </a:t>
              </a:r>
              <a:r>
                <a:rPr lang="en-US" sz="900" dirty="0">
                  <a:hlinkClick r:id="rId5" tooltip="https://creativecommons.org/licenses/by-sa/3.0/"/>
                </a:rPr>
                <a:t>CC BY-SA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48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Rubidium Atoms (for parents)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86527" y="1661351"/>
            <a:ext cx="6523095" cy="5024818"/>
          </a:xfrm>
        </p:spPr>
        <p:txBody>
          <a:bodyPr>
            <a:normAutofit/>
          </a:bodyPr>
          <a:lstStyle/>
          <a:p>
            <a:r>
              <a:rPr lang="en-US" dirty="0"/>
              <a:t>[ 37 p</a:t>
            </a:r>
            <a:r>
              <a:rPr lang="en-US" baseline="30000" dirty="0"/>
              <a:t>+</a:t>
            </a:r>
            <a:r>
              <a:rPr lang="en-US" dirty="0"/>
              <a:t> + 50 n</a:t>
            </a:r>
            <a:r>
              <a:rPr lang="en-US" baseline="30000" dirty="0"/>
              <a:t>0</a:t>
            </a:r>
            <a:r>
              <a:rPr lang="en-US" dirty="0"/>
              <a:t> ] + 37 e</a:t>
            </a:r>
            <a:r>
              <a:rPr lang="en-US" baseline="30000" dirty="0"/>
              <a:t>-</a:t>
            </a:r>
            <a:r>
              <a:rPr lang="en-US" dirty="0"/>
              <a:t> (isotope 87)</a:t>
            </a:r>
            <a:endParaRPr lang="en-US" baseline="30000" dirty="0"/>
          </a:p>
          <a:p>
            <a:r>
              <a:rPr lang="en-US" sz="2400" dirty="0"/>
              <a:t>Electrons paired in “orbitals”… 1 on its own</a:t>
            </a:r>
          </a:p>
          <a:p>
            <a:pPr lvl="1"/>
            <a:r>
              <a:rPr lang="en-US" dirty="0"/>
              <a:t>States are shapes where electrons are found</a:t>
            </a:r>
          </a:p>
          <a:p>
            <a:pPr lvl="1"/>
            <a:r>
              <a:rPr lang="en-US" dirty="0"/>
              <a:t>Each state energy is </a:t>
            </a:r>
            <a:r>
              <a:rPr lang="en-US" i="1" dirty="0"/>
              <a:t>quantized</a:t>
            </a:r>
          </a:p>
          <a:p>
            <a:r>
              <a:rPr lang="en-US" dirty="0"/>
              <a:t>Photons are an oscillating EM field</a:t>
            </a:r>
          </a:p>
          <a:p>
            <a:pPr lvl="1"/>
            <a:r>
              <a:rPr lang="en-US" dirty="0"/>
              <a:t>Atom state + photon </a:t>
            </a:r>
            <a:r>
              <a:rPr lang="en-US" dirty="0">
                <a:sym typeface="Wingdings" panose="05000000000000000000" pitchFamily="2" charset="2"/>
              </a:rPr>
              <a:t> new state</a:t>
            </a:r>
          </a:p>
          <a:p>
            <a:r>
              <a:rPr lang="en-US" dirty="0">
                <a:sym typeface="Wingdings" panose="05000000000000000000" pitchFamily="2" charset="2"/>
              </a:rPr>
              <a:t>“Optical” (E) transitions – red light 780 nm</a:t>
            </a:r>
          </a:p>
          <a:p>
            <a:r>
              <a:rPr lang="en-US" dirty="0"/>
              <a:t>“Hyperfine” (B) transitions – Microwaves</a:t>
            </a:r>
          </a:p>
          <a:p>
            <a:r>
              <a:rPr lang="en-US" dirty="0"/>
              <a:t>“Intra-manifold” (B) radiofrequency (RF)</a:t>
            </a:r>
          </a:p>
          <a:p>
            <a:r>
              <a:rPr lang="en-US" dirty="0"/>
              <a:t>Rydberg states also have (E) RF transitions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241" y="1833182"/>
            <a:ext cx="3717809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09046" y="4572000"/>
            <a:ext cx="2601854" cy="1543050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8351896" y="750126"/>
            <a:ext cx="1897813" cy="1822451"/>
            <a:chOff x="8351896" y="750126"/>
            <a:chExt cx="1897813" cy="1822451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8351896" y="750126"/>
              <a:ext cx="57150" cy="182245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694796" y="971550"/>
              <a:ext cx="1554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Rydberg states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72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67" y="1543049"/>
            <a:ext cx="2747385" cy="42737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Zeeman for RF transitions (m</a:t>
            </a:r>
            <a:r>
              <a:rPr lang="en-US" baseline="-25000" dirty="0"/>
              <a:t>F</a:t>
            </a:r>
            <a:r>
              <a:rPr lang="en-US" dirty="0"/>
              <a:t> / </a:t>
            </a:r>
            <a:r>
              <a:rPr lang="el-GR" dirty="0"/>
              <a:t>σ</a:t>
            </a:r>
            <a:r>
              <a:rPr lang="en-US" baseline="-25000" dirty="0"/>
              <a:t>±</a:t>
            </a:r>
            <a:r>
              <a:rPr lang="en-US" dirty="0"/>
              <a:t> 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9"/>
          <a:stretch/>
        </p:blipFill>
        <p:spPr>
          <a:xfrm>
            <a:off x="4438650" y="1543050"/>
            <a:ext cx="6679692" cy="427371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75524" y="6010457"/>
                <a:ext cx="61837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𝑍𝑒𝑒𝑚𝑎𝑛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baseline="-250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b="0" i="1" baseline="-2500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1.4 MHz / Gauss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524" y="6010457"/>
                <a:ext cx="6183744" cy="430887"/>
              </a:xfrm>
              <a:prstGeom prst="rect">
                <a:avLst/>
              </a:prstGeom>
              <a:blipFill>
                <a:blip r:embed="rId4"/>
                <a:stretch>
                  <a:fillRect t="-23944" r="-2465" b="-49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66700" y="3532595"/>
            <a:ext cx="774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5S</a:t>
            </a:r>
            <a:r>
              <a:rPr lang="en-US" sz="2800" baseline="-25000" dirty="0"/>
              <a:t>½</a:t>
            </a:r>
            <a:r>
              <a:rPr lang="en-US" sz="2800" dirty="0"/>
              <a:t> </a:t>
            </a:r>
          </a:p>
        </p:txBody>
      </p:sp>
      <p:cxnSp>
        <p:nvCxnSpPr>
          <p:cNvPr id="13" name="Straight Connector 12"/>
          <p:cNvCxnSpPr>
            <a:endCxn id="11" idx="3"/>
          </p:cNvCxnSpPr>
          <p:nvPr/>
        </p:nvCxnSpPr>
        <p:spPr>
          <a:xfrm flipH="1">
            <a:off x="1041271" y="2571750"/>
            <a:ext cx="368429" cy="12224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1" idx="3"/>
          </p:cNvCxnSpPr>
          <p:nvPr/>
        </p:nvCxnSpPr>
        <p:spPr>
          <a:xfrm flipH="1" flipV="1">
            <a:off x="1041271" y="3794205"/>
            <a:ext cx="368429" cy="834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194554" y="2868612"/>
            <a:ext cx="501396" cy="164623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463146" y="1978607"/>
            <a:ext cx="2147704" cy="3336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463146" y="3277447"/>
            <a:ext cx="214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Paschen</a:t>
            </a:r>
            <a:r>
              <a:rPr lang="en-US" b="1" dirty="0">
                <a:solidFill>
                  <a:srgbClr val="FF0000"/>
                </a:solidFill>
              </a:rPr>
              <a:t>-Back region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02046" y="3691730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Zeeman region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59671" y="5933593"/>
            <a:ext cx="151483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 + S, not 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2560" y="2004320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</a:t>
            </a:r>
            <a:r>
              <a:rPr lang="en-US" baseline="-25000" dirty="0" err="1"/>
              <a:t>F</a:t>
            </a:r>
            <a:r>
              <a:rPr lang="en-US" dirty="0"/>
              <a:t> = +½ 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06030" y="479391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</a:t>
            </a:r>
            <a:r>
              <a:rPr lang="en-US" baseline="-25000" dirty="0" err="1"/>
              <a:t>F</a:t>
            </a:r>
            <a:r>
              <a:rPr lang="en-US" dirty="0"/>
              <a:t> = -½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4237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AC Zeeman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Force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Trapping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/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81800" y="2628900"/>
            <a:ext cx="41906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happens when we drive transitions? </a:t>
            </a:r>
          </a:p>
          <a:p>
            <a:endParaRPr lang="en-US" dirty="0"/>
          </a:p>
          <a:p>
            <a:r>
              <a:rPr lang="en-US" dirty="0"/>
              <a:t>Atoms + photons = New mixed states</a:t>
            </a:r>
          </a:p>
          <a:p>
            <a:endParaRPr lang="en-US" dirty="0"/>
          </a:p>
          <a:p>
            <a:r>
              <a:rPr lang="en-US" dirty="0"/>
              <a:t>2-level and 5-level</a:t>
            </a:r>
          </a:p>
        </p:txBody>
      </p:sp>
    </p:spTree>
    <p:extLst>
      <p:ext uri="{BB962C8B-B14F-4D97-AF65-F5344CB8AC3E}">
        <p14:creationId xmlns:p14="http://schemas.microsoft.com/office/powerpoint/2010/main" val="10834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B9FDEB2-D8FD-4CAF-B485-FC59D3310196}"/>
              </a:ext>
            </a:extLst>
          </p:cNvPr>
          <p:cNvGrpSpPr/>
          <p:nvPr/>
        </p:nvGrpSpPr>
        <p:grpSpPr>
          <a:xfrm>
            <a:off x="5295900" y="1481973"/>
            <a:ext cx="6779095" cy="532695"/>
            <a:chOff x="5295900" y="1481973"/>
            <a:chExt cx="6779095" cy="53269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900" y="1481973"/>
              <a:ext cx="6779095" cy="532695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63FF566-F23E-45A4-9435-342C861A1C2D}"/>
                </a:ext>
              </a:extLst>
            </p:cNvPr>
            <p:cNvCxnSpPr/>
            <p:nvPr/>
          </p:nvCxnSpPr>
          <p:spPr>
            <a:xfrm>
              <a:off x="7296150" y="1600201"/>
              <a:ext cx="171450" cy="0"/>
            </a:xfrm>
            <a:prstGeom prst="straightConnector1">
              <a:avLst/>
            </a:prstGeom>
            <a:ln w="12700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3F31AF-D315-4644-9346-A6D31D0A2DA4}"/>
                </a:ext>
              </a:extLst>
            </p:cNvPr>
            <p:cNvCxnSpPr/>
            <p:nvPr/>
          </p:nvCxnSpPr>
          <p:spPr>
            <a:xfrm>
              <a:off x="7067550" y="1600201"/>
              <a:ext cx="171450" cy="0"/>
            </a:xfrm>
            <a:prstGeom prst="straightConnector1">
              <a:avLst/>
            </a:prstGeom>
            <a:ln w="12700">
              <a:tailEnd type="arrow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 Zeeman theory (2-level)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78883" y="1481973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Dressed Atom basis</a:t>
            </a:r>
          </a:p>
          <a:p>
            <a:pPr lvl="1"/>
            <a:r>
              <a:rPr lang="en-US" sz="2000" dirty="0"/>
              <a:t>Rabi Frequency</a:t>
            </a:r>
          </a:p>
          <a:p>
            <a:pPr lvl="1"/>
            <a:r>
              <a:rPr lang="en-US" sz="2000" dirty="0" err="1"/>
              <a:t>Diagonalize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new Eigen states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Added ACZ Energy 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Population</a:t>
            </a:r>
            <a:endParaRPr lang="en-US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2" y="3974043"/>
            <a:ext cx="3486119" cy="278198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19" y="3974043"/>
            <a:ext cx="3418786" cy="2785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2214303"/>
            <a:ext cx="4439270" cy="10193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19" y="3376105"/>
            <a:ext cx="3552931" cy="463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94" y="3311742"/>
            <a:ext cx="3074656" cy="591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99799" y="354473"/>
                <a:ext cx="1974771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799" y="354473"/>
                <a:ext cx="1974771" cy="398507"/>
              </a:xfrm>
              <a:prstGeom prst="rect">
                <a:avLst/>
              </a:prstGeom>
              <a:blipFill>
                <a:blip r:embed="rId9"/>
                <a:stretch>
                  <a:fillRect l="-3406" r="-123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410773" y="319143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δ</a:t>
            </a:r>
            <a:r>
              <a:rPr lang="en-US" dirty="0"/>
              <a:t> = </a:t>
            </a:r>
            <a:r>
              <a:rPr lang="el-GR" dirty="0"/>
              <a:t>ω</a:t>
            </a:r>
            <a:r>
              <a:rPr lang="en-US" baseline="-25000" dirty="0"/>
              <a:t>RF</a:t>
            </a:r>
            <a:r>
              <a:rPr lang="en-US" dirty="0"/>
              <a:t> - </a:t>
            </a:r>
            <a:r>
              <a:rPr lang="el-GR" dirty="0"/>
              <a:t>ω</a:t>
            </a:r>
            <a:r>
              <a:rPr lang="en-US" baseline="-25000" dirty="0" err="1"/>
              <a:t>eg</a:t>
            </a:r>
            <a:endParaRPr lang="en-US" baseline="-25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9387852" y="1132430"/>
            <a:ext cx="2350800" cy="746112"/>
            <a:chOff x="9387852" y="1132430"/>
            <a:chExt cx="2350800" cy="746112"/>
          </a:xfrm>
        </p:grpSpPr>
        <p:sp>
          <p:nvSpPr>
            <p:cNvPr id="5" name="Rounded Rectangle 4"/>
            <p:cNvSpPr/>
            <p:nvPr/>
          </p:nvSpPr>
          <p:spPr>
            <a:xfrm>
              <a:off x="9402150" y="1600201"/>
              <a:ext cx="522900" cy="26921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0061008" y="1609324"/>
              <a:ext cx="514350" cy="269218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720781" y="1600201"/>
              <a:ext cx="738497" cy="269218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87852" y="1132430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F=2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041314" y="1154822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F=1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694776" y="1132430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Not in RF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437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Five- and Three-level ACZ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 Zeeman energy for the </a:t>
            </a:r>
            <a:r>
              <a:rPr lang="en-US" i="1" dirty="0"/>
              <a:t>whole manifold</a:t>
            </a:r>
            <a:r>
              <a:rPr lang="en-US" dirty="0"/>
              <a:t> has to be calculated</a:t>
            </a:r>
            <a:endParaRPr lang="en-US" i="1" dirty="0"/>
          </a:p>
          <a:p>
            <a:r>
              <a:rPr lang="en-US" dirty="0"/>
              <a:t>Four (two) transition resonances</a:t>
            </a:r>
          </a:p>
          <a:p>
            <a:r>
              <a:rPr lang="en-US" dirty="0"/>
              <a:t>State </a:t>
            </a:r>
            <a:r>
              <a:rPr lang="en-US" dirty="0">
                <a:sym typeface="Wingdings" panose="05000000000000000000" pitchFamily="2" charset="2"/>
              </a:rPr>
              <a:t>|++</a:t>
            </a:r>
            <a:r>
              <a:rPr lang="en-US" dirty="0"/>
              <a:t>⟩ is our trap target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83" y="1522602"/>
            <a:ext cx="5413250" cy="517372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16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187752" y="142904"/>
            <a:ext cx="2794448" cy="1244761"/>
            <a:chOff x="7187752" y="142904"/>
            <a:chExt cx="2794448" cy="1244761"/>
          </a:xfrm>
        </p:grpSpPr>
        <p:pic>
          <p:nvPicPr>
            <p:cNvPr id="10" name="Content Placeholder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752" y="142904"/>
              <a:ext cx="2794448" cy="124476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8439150" y="287338"/>
              <a:ext cx="0" cy="9699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4359792"/>
            <a:ext cx="5581650" cy="19658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6200000">
            <a:off x="11256222" y="2695361"/>
            <a:ext cx="10122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ACZ</a:t>
            </a:r>
            <a:r>
              <a:rPr lang="en-US" sz="1400" dirty="0"/>
              <a:t> /h, kHz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1256221" y="5267111"/>
            <a:ext cx="101220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ACZ</a:t>
            </a:r>
            <a:r>
              <a:rPr lang="en-US" sz="1400" dirty="0"/>
              <a:t> /h, kHz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954B26-1DB9-4F05-8EF3-8D9175D2454F}"/>
              </a:ext>
            </a:extLst>
          </p:cNvPr>
          <p:cNvSpPr txBox="1"/>
          <p:nvPr/>
        </p:nvSpPr>
        <p:spPr>
          <a:xfrm>
            <a:off x="9399403" y="4359792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/2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500 kHz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1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High-field and low-field seeking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00701" cy="4351338"/>
          </a:xfrm>
        </p:spPr>
        <p:txBody>
          <a:bodyPr>
            <a:normAutofit/>
          </a:bodyPr>
          <a:lstStyle/>
          <a:p>
            <a:r>
              <a:rPr lang="en-US" dirty="0"/>
              <a:t>When energy has a gradient over space, a force is created</a:t>
            </a:r>
          </a:p>
          <a:p>
            <a:r>
              <a:rPr lang="en-US" dirty="0"/>
              <a:t>Atoms “want to go” where their energy is lower.</a:t>
            </a:r>
          </a:p>
          <a:p>
            <a:r>
              <a:rPr lang="en-US" dirty="0"/>
              <a:t>If energy </a:t>
            </a:r>
            <a:r>
              <a:rPr lang="en-US" b="1" dirty="0"/>
              <a:t>raised</a:t>
            </a:r>
            <a:r>
              <a:rPr lang="en-US" dirty="0"/>
              <a:t> by interaction, 		</a:t>
            </a:r>
            <a:r>
              <a:rPr lang="en-US" b="1" dirty="0"/>
              <a:t>low-field</a:t>
            </a:r>
            <a:r>
              <a:rPr lang="en-US" dirty="0"/>
              <a:t> seeking</a:t>
            </a:r>
          </a:p>
          <a:p>
            <a:r>
              <a:rPr lang="en-US" dirty="0"/>
              <a:t>If energy </a:t>
            </a:r>
            <a:r>
              <a:rPr lang="en-US" b="1" dirty="0"/>
              <a:t>lowered</a:t>
            </a:r>
            <a:r>
              <a:rPr lang="en-US" dirty="0"/>
              <a:t> by interaction, 		</a:t>
            </a:r>
            <a:r>
              <a:rPr lang="en-US" b="1" dirty="0"/>
              <a:t>high-field</a:t>
            </a:r>
            <a:r>
              <a:rPr lang="en-US" dirty="0"/>
              <a:t> seeking</a:t>
            </a:r>
          </a:p>
          <a:p>
            <a:r>
              <a:rPr lang="en-US" dirty="0"/>
              <a:t>Gradients near chip… test ACZ force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109" y="2605078"/>
            <a:ext cx="4963218" cy="100979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109" y="1338932"/>
            <a:ext cx="4604803" cy="886207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AB1B9100-628D-4202-8F81-D25CFEB00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081" y="1606032"/>
            <a:ext cx="2841838" cy="2439712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6A028F63-4275-4C85-8D26-20688379B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71" y="1606032"/>
            <a:ext cx="2841838" cy="24397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8783C8-9D35-49F3-8768-32CCC3575656}"/>
              </a:ext>
            </a:extLst>
          </p:cNvPr>
          <p:cNvSpPr txBox="1"/>
          <p:nvPr/>
        </p:nvSpPr>
        <p:spPr>
          <a:xfrm>
            <a:off x="7970825" y="4045742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/2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500 kHz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E0906-B637-42FC-AD92-5AFE26659481}"/>
              </a:ext>
            </a:extLst>
          </p:cNvPr>
          <p:cNvSpPr txBox="1"/>
          <p:nvPr/>
        </p:nvSpPr>
        <p:spPr>
          <a:xfrm>
            <a:off x="9254500" y="4045743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/2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 MHz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6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 Zeeman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ACZ Force – Push </a:t>
            </a:r>
            <a:r>
              <a:rPr lang="en-US" sz="3600" b="1" i="1" dirty="0"/>
              <a:t>or</a:t>
            </a:r>
            <a:r>
              <a:rPr lang="en-US" sz="3600" b="1" dirty="0"/>
              <a:t> Pull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Trapping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/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96100" y="1943100"/>
            <a:ext cx="4642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Gradients in energy, can we measure the force?</a:t>
            </a:r>
          </a:p>
          <a:p>
            <a:endParaRPr lang="en-US" dirty="0"/>
          </a:p>
          <a:p>
            <a:r>
              <a:rPr lang="en-US" dirty="0"/>
              <a:t>Cover all states in F=2 to check the theory</a:t>
            </a:r>
          </a:p>
        </p:txBody>
      </p:sp>
    </p:spTree>
    <p:extLst>
      <p:ext uri="{BB962C8B-B14F-4D97-AF65-F5344CB8AC3E}">
        <p14:creationId xmlns:p14="http://schemas.microsoft.com/office/powerpoint/2010/main" val="18320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ACZ Force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Atoms in ODT just under chip</a:t>
            </a:r>
          </a:p>
          <a:p>
            <a:endParaRPr lang="en-US" dirty="0"/>
          </a:p>
          <a:p>
            <a:r>
              <a:rPr lang="en-US" dirty="0"/>
              <a:t>One chip current makes horizontally polarized B field</a:t>
            </a:r>
          </a:p>
          <a:p>
            <a:pPr lvl="1"/>
            <a:r>
              <a:rPr lang="en-US" dirty="0" err="1"/>
              <a:t>B</a:t>
            </a:r>
            <a:r>
              <a:rPr lang="en-US" baseline="-25000" dirty="0" err="1"/>
              <a:t>x</a:t>
            </a:r>
            <a:r>
              <a:rPr lang="en-US" dirty="0"/>
              <a:t> = (B</a:t>
            </a:r>
            <a:r>
              <a:rPr lang="en-US" baseline="-25000" dirty="0"/>
              <a:t>+</a:t>
            </a:r>
            <a:r>
              <a:rPr lang="en-US" dirty="0"/>
              <a:t> + B</a:t>
            </a:r>
            <a:r>
              <a:rPr lang="en-US" baseline="-25000" dirty="0"/>
              <a:t>-</a:t>
            </a:r>
            <a:r>
              <a:rPr lang="en-US" dirty="0"/>
              <a:t>) /2</a:t>
            </a:r>
          </a:p>
          <a:p>
            <a:pPr marL="0" indent="0">
              <a:buNone/>
            </a:pPr>
            <a:r>
              <a:rPr lang="en-US" dirty="0"/>
              <a:t>   with vertical gradient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Resonance: 8.4 MHz @ 12 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47008"/>
            <a:ext cx="5181600" cy="310857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3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30-second 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0" y="429946"/>
            <a:ext cx="3962399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92" y="3486677"/>
            <a:ext cx="3429000" cy="27847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450" y="1690688"/>
            <a:ext cx="64579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</a:t>
            </a:r>
            <a:r>
              <a:rPr lang="en-US" sz="2000" dirty="0"/>
              <a:t>? A new type of atom trap using AC Zeeman energy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/>
              <a:t>Why</a:t>
            </a:r>
            <a:r>
              <a:rPr lang="en-US" sz="2000" dirty="0"/>
              <a:t>? Trapped atom interferometry + cool new experiments</a:t>
            </a:r>
          </a:p>
          <a:p>
            <a:pPr algn="ctr"/>
            <a:endParaRPr lang="en-US" sz="2000" b="1" dirty="0"/>
          </a:p>
          <a:p>
            <a:pPr algn="r"/>
            <a:r>
              <a:rPr lang="en-US" sz="2000" b="1" dirty="0"/>
              <a:t>How</a:t>
            </a:r>
            <a:r>
              <a:rPr lang="en-US" sz="2000" dirty="0"/>
              <a:t>? Using radiofrequency (RF) currents in atom chip wires, </a:t>
            </a:r>
          </a:p>
          <a:p>
            <a:pPr algn="r"/>
            <a:r>
              <a:rPr lang="en-US" sz="2000" dirty="0"/>
              <a:t>to create minima in circularly polarized B</a:t>
            </a:r>
            <a:r>
              <a:rPr lang="en-US" sz="2000" baseline="-25000" dirty="0"/>
              <a:t>+ </a:t>
            </a:r>
            <a:r>
              <a:rPr lang="en-US" sz="2000" dirty="0"/>
              <a:t>/B</a:t>
            </a:r>
            <a:r>
              <a:rPr lang="en-US" sz="2000" baseline="-25000" dirty="0"/>
              <a:t>-</a:t>
            </a:r>
            <a:r>
              <a:rPr lang="en-US" sz="2000" dirty="0"/>
              <a:t> near fields, </a:t>
            </a:r>
          </a:p>
          <a:p>
            <a:pPr algn="r"/>
            <a:r>
              <a:rPr lang="en-US" sz="2000" dirty="0"/>
              <a:t>which generate AC Zeeman trapping potentials for atoms.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DC Zeeman uses B</a:t>
            </a:r>
            <a:r>
              <a:rPr lang="en-US" sz="2000" baseline="-25000" dirty="0"/>
              <a:t>DC</a:t>
            </a:r>
            <a:r>
              <a:rPr lang="en-US" sz="2000" dirty="0"/>
              <a:t> minimum</a:t>
            </a:r>
          </a:p>
          <a:p>
            <a:pPr algn="ctr"/>
            <a:r>
              <a:rPr lang="en-US" sz="2000" dirty="0"/>
              <a:t> AC Zeeman uses B</a:t>
            </a:r>
            <a:r>
              <a:rPr lang="en-US" sz="2000" baseline="-25000" dirty="0"/>
              <a:t>+</a:t>
            </a:r>
            <a:r>
              <a:rPr lang="en-US" sz="2000" dirty="0"/>
              <a:t>/B</a:t>
            </a:r>
            <a:r>
              <a:rPr lang="en-US" sz="2000" baseline="-25000" dirty="0"/>
              <a:t>-</a:t>
            </a:r>
            <a:r>
              <a:rPr lang="en-US" sz="2000" dirty="0"/>
              <a:t> minimum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Left- and right- handed </a:t>
            </a:r>
            <a:r>
              <a:rPr lang="en-US" sz="2000" i="1" dirty="0"/>
              <a:t>rotating</a:t>
            </a:r>
            <a:r>
              <a:rPr lang="en-US" sz="2000" dirty="0"/>
              <a:t> magnetic fields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2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9D5033-6727-4496-871A-B5907A193C6E}"/>
              </a:ext>
            </a:extLst>
          </p:cNvPr>
          <p:cNvCxnSpPr>
            <a:cxnSpLocks/>
          </p:cNvCxnSpPr>
          <p:nvPr/>
        </p:nvCxnSpPr>
        <p:spPr>
          <a:xfrm>
            <a:off x="9010650" y="1176338"/>
            <a:ext cx="285750" cy="1028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F65EF8-6446-4843-BE86-B079E8FCD923}"/>
              </a:ext>
            </a:extLst>
          </p:cNvPr>
          <p:cNvCxnSpPr>
            <a:cxnSpLocks/>
          </p:cNvCxnSpPr>
          <p:nvPr/>
        </p:nvCxnSpPr>
        <p:spPr>
          <a:xfrm flipH="1">
            <a:off x="8841807" y="3785336"/>
            <a:ext cx="285750" cy="45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18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Baseball analogy </a:t>
            </a:r>
            <a:r>
              <a:rPr lang="en-US" sz="3200" dirty="0"/>
              <a:t>(… more like T-ball from ODT)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933700" y="1781555"/>
            <a:ext cx="337185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Put ball on the tee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Tee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Swing (either way)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contact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through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Let it fly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20</a:t>
            </a:fld>
            <a:endParaRPr lang="en-US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724650" y="1781555"/>
            <a:ext cx="5010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Populate any m</a:t>
            </a:r>
            <a:r>
              <a:rPr lang="en-US" baseline="-25000" dirty="0"/>
              <a:t>F</a:t>
            </a:r>
            <a:r>
              <a:rPr lang="en-US" dirty="0"/>
              <a:t>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 from ODT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Sweep </a:t>
            </a:r>
            <a:r>
              <a:rPr lang="en-US" dirty="0" err="1"/>
              <a:t>f</a:t>
            </a:r>
            <a:r>
              <a:rPr lang="en-US" baseline="-25000" dirty="0" err="1"/>
              <a:t>RF</a:t>
            </a:r>
            <a:r>
              <a:rPr lang="en-US" dirty="0"/>
              <a:t> from off res. </a:t>
            </a:r>
            <a:r>
              <a:rPr lang="en-US" sz="2000" dirty="0"/>
              <a:t>(100 µs)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Hold </a:t>
            </a:r>
            <a:r>
              <a:rPr lang="en-US" dirty="0" err="1"/>
              <a:t>f</a:t>
            </a:r>
            <a:r>
              <a:rPr lang="en-US" baseline="-25000" dirty="0" err="1"/>
              <a:t>RF</a:t>
            </a:r>
            <a:r>
              <a:rPr lang="en-US" dirty="0"/>
              <a:t> at test freq. (500 µs)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Sweep back to start m</a:t>
            </a:r>
            <a:r>
              <a:rPr lang="en-US" baseline="-25000" dirty="0"/>
              <a:t>F</a:t>
            </a:r>
            <a:r>
              <a:rPr lang="en-US" dirty="0"/>
              <a:t> </a:t>
            </a:r>
            <a:r>
              <a:rPr lang="en-US" sz="2000" dirty="0"/>
              <a:t>(100 µs)</a:t>
            </a:r>
            <a:endParaRPr lang="en-US" sz="3200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Observe change in pos. after a time-of-flight (≈12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pic>
        <p:nvPicPr>
          <p:cNvPr id="12" name="Content Placeholder 11" descr="Tee-ball - Wikipedia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057400"/>
            <a:ext cx="2568844" cy="2581688"/>
          </a:xfrm>
        </p:spPr>
      </p:pic>
    </p:spTree>
    <p:extLst>
      <p:ext uri="{BB962C8B-B14F-4D97-AF65-F5344CB8AC3E}">
        <p14:creationId xmlns:p14="http://schemas.microsoft.com/office/powerpoint/2010/main" val="38376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 Zeeman Force Experiment (push/pull)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690688"/>
            <a:ext cx="4393635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90688"/>
            <a:ext cx="4356644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798A9-EAFB-4FF8-A4F5-3370444D4349}"/>
              </a:ext>
            </a:extLst>
          </p:cNvPr>
          <p:cNvSpPr txBox="1"/>
          <p:nvPr/>
        </p:nvSpPr>
        <p:spPr>
          <a:xfrm>
            <a:off x="3238500" y="6126947"/>
            <a:ext cx="224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alibri" panose="020F0502020204030204" pitchFamily="34" charset="0"/>
              </a:rPr>
              <a:t>   </a:t>
            </a:r>
            <a:r>
              <a:rPr lang="el-GR" dirty="0">
                <a:cs typeface="Calibri" panose="020F0502020204030204" pitchFamily="34" charset="0"/>
              </a:rPr>
              <a:t>Ω</a:t>
            </a:r>
            <a:r>
              <a:rPr lang="en-US" baseline="-25000" dirty="0">
                <a:cs typeface="Calibri" panose="020F0502020204030204" pitchFamily="34" charset="0"/>
              </a:rPr>
              <a:t>0</a:t>
            </a:r>
            <a:r>
              <a:rPr lang="en-US" dirty="0">
                <a:cs typeface="Calibri" panose="020F0502020204030204" pitchFamily="34" charset="0"/>
              </a:rPr>
              <a:t>/2</a:t>
            </a:r>
            <a:r>
              <a:rPr lang="el-GR" dirty="0">
                <a:cs typeface="Calibri" panose="020F0502020204030204" pitchFamily="34" charset="0"/>
              </a:rPr>
              <a:t>π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≈</a:t>
            </a:r>
            <a:r>
              <a:rPr lang="en-US" dirty="0">
                <a:cs typeface="Calibri" panose="020F0502020204030204" pitchFamily="34" charset="0"/>
              </a:rPr>
              <a:t> 1 MHz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</a:rPr>
              <a:t>∇</a:t>
            </a:r>
            <a:r>
              <a:rPr lang="el-GR" dirty="0">
                <a:cs typeface="Calibri" panose="020F0502020204030204" pitchFamily="34" charset="0"/>
              </a:rPr>
              <a:t>Ω</a:t>
            </a:r>
            <a:r>
              <a:rPr lang="en-US" baseline="-25000" dirty="0">
                <a:cs typeface="Calibri" panose="020F0502020204030204" pitchFamily="34" charset="0"/>
              </a:rPr>
              <a:t>0</a:t>
            </a:r>
            <a:r>
              <a:rPr lang="en-US" dirty="0">
                <a:cs typeface="Calibri" panose="020F0502020204030204" pitchFamily="34" charset="0"/>
              </a:rPr>
              <a:t>/2</a:t>
            </a:r>
            <a:r>
              <a:rPr lang="el-GR" dirty="0">
                <a:cs typeface="Calibri" panose="020F0502020204030204" pitchFamily="34" charset="0"/>
              </a:rPr>
              <a:t>π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≈ 10 kHz / </a:t>
            </a:r>
            <a:r>
              <a:rPr lang="el-GR" b="0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μ</a:t>
            </a:r>
            <a:r>
              <a:rPr lang="en-US" b="0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6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 Stern-</a:t>
            </a:r>
            <a:r>
              <a:rPr lang="en-US" dirty="0" err="1"/>
              <a:t>Gerlach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700212"/>
            <a:ext cx="4857750" cy="4746626"/>
          </a:xfrm>
        </p:spPr>
        <p:txBody>
          <a:bodyPr>
            <a:noAutofit/>
          </a:bodyPr>
          <a:lstStyle/>
          <a:p>
            <a:r>
              <a:rPr lang="en-US" dirty="0"/>
              <a:t>DC stuck High/Low by m</a:t>
            </a:r>
            <a:r>
              <a:rPr lang="en-US" baseline="-25000" dirty="0"/>
              <a:t>F</a:t>
            </a:r>
          </a:p>
          <a:p>
            <a:r>
              <a:rPr lang="en-US" dirty="0"/>
              <a:t>AC either High/Low by initial detuning and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Populate all m</a:t>
            </a:r>
            <a:r>
              <a:rPr lang="en-US" baseline="-25000" dirty="0"/>
              <a:t>F</a:t>
            </a:r>
            <a:r>
              <a:rPr lang="en-US" dirty="0"/>
              <a:t> states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 from ODT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 SG separates vertically</a:t>
            </a:r>
          </a:p>
          <a:p>
            <a:pPr marL="457200" lvl="1" indent="0">
              <a:buNone/>
            </a:pPr>
            <a:r>
              <a:rPr lang="en-US" dirty="0"/>
              <a:t>from above resonance</a:t>
            </a:r>
          </a:p>
          <a:p>
            <a:pPr marL="457200" lvl="1" indent="0">
              <a:buNone/>
            </a:pPr>
            <a:r>
              <a:rPr lang="en-US" dirty="0"/>
              <a:t>         or below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DC SG separates horizontally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Observe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50" y="3486150"/>
            <a:ext cx="5829300" cy="17870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95" y="305184"/>
            <a:ext cx="3879444" cy="29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6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time “</a:t>
            </a:r>
            <a:r>
              <a:rPr lang="en-US" dirty="0" err="1"/>
              <a:t>decoherence</a:t>
            </a:r>
            <a:r>
              <a:rPr lang="en-US" dirty="0"/>
              <a:t>” as state mixing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87000" cy="4351338"/>
          </a:xfrm>
        </p:spPr>
        <p:txBody>
          <a:bodyPr/>
          <a:lstStyle/>
          <a:p>
            <a:r>
              <a:rPr lang="en-US" dirty="0"/>
              <a:t>Observe clouds feeling ACZ in ODT for long times</a:t>
            </a:r>
          </a:p>
          <a:p>
            <a:r>
              <a:rPr lang="en-US" dirty="0"/>
              <a:t>See when there’s as much in other ( o ) states as the starting ( </a:t>
            </a:r>
            <a:r>
              <a:rPr lang="en-US" dirty="0">
                <a:solidFill>
                  <a:srgbClr val="0070C0"/>
                </a:solidFill>
              </a:rPr>
              <a:t>x</a:t>
            </a:r>
            <a:r>
              <a:rPr lang="en-US" dirty="0"/>
              <a:t> )</a:t>
            </a:r>
          </a:p>
          <a:p>
            <a:r>
              <a:rPr lang="en-US" dirty="0"/>
              <a:t>Look for trends over hold frequency detuning and power</a:t>
            </a:r>
          </a:p>
          <a:p>
            <a:r>
              <a:rPr lang="en-US" dirty="0"/>
              <a:t>No theory curves for us yet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53" y="4114800"/>
            <a:ext cx="8424753" cy="25193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23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94156C-F812-4175-9A2C-10405264C3A0}"/>
              </a:ext>
            </a:extLst>
          </p:cNvPr>
          <p:cNvCxnSpPr>
            <a:cxnSpLocks/>
          </p:cNvCxnSpPr>
          <p:nvPr/>
        </p:nvCxnSpPr>
        <p:spPr>
          <a:xfrm>
            <a:off x="2038350" y="5314950"/>
            <a:ext cx="1371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DC3A41-66CF-4E6B-8992-4EAAEE64650C}"/>
              </a:ext>
            </a:extLst>
          </p:cNvPr>
          <p:cNvSpPr txBox="1"/>
          <p:nvPr/>
        </p:nvSpPr>
        <p:spPr>
          <a:xfrm>
            <a:off x="2232576" y="537448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cross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4326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mixing over Detuning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88899" y="1771650"/>
            <a:ext cx="5314950" cy="4351338"/>
          </a:xfrm>
        </p:spPr>
        <p:txBody>
          <a:bodyPr/>
          <a:lstStyle/>
          <a:p>
            <a:r>
              <a:rPr lang="en-US" dirty="0"/>
              <a:t>Displays resonance:</a:t>
            </a:r>
          </a:p>
          <a:p>
            <a:pPr lvl="1"/>
            <a:r>
              <a:rPr lang="en-US" dirty="0"/>
              <a:t>Low times for strongest force</a:t>
            </a:r>
          </a:p>
          <a:p>
            <a:pPr lvl="1"/>
            <a:r>
              <a:rPr lang="en-US" dirty="0"/>
              <a:t>Higher times with detuning</a:t>
            </a:r>
          </a:p>
          <a:p>
            <a:r>
              <a:rPr lang="en-US" dirty="0"/>
              <a:t>|</a:t>
            </a:r>
            <a:r>
              <a:rPr lang="en-US" dirty="0">
                <a:sym typeface="Wingdings" panose="05000000000000000000" pitchFamily="2" charset="2"/>
              </a:rPr>
              <a:t>--</a:t>
            </a:r>
            <a:r>
              <a:rPr lang="en-US" dirty="0"/>
              <a:t>⟩</a:t>
            </a:r>
            <a:r>
              <a:rPr lang="en-US" dirty="0">
                <a:sym typeface="Wingdings" panose="05000000000000000000" pitchFamily="2" charset="2"/>
              </a:rPr>
              <a:t> and |++</a:t>
            </a:r>
            <a:r>
              <a:rPr lang="en-US" dirty="0"/>
              <a:t>⟩ (red and blue) have widths corresponding to energy structure (4 </a:t>
            </a:r>
            <a:r>
              <a:rPr lang="en-US" dirty="0" err="1"/>
              <a:t>tran</a:t>
            </a:r>
            <a:r>
              <a:rPr lang="en-US" dirty="0"/>
              <a:t>.’s vs. “1”)</a:t>
            </a:r>
          </a:p>
          <a:p>
            <a:r>
              <a:rPr lang="en-US" dirty="0"/>
              <a:t>Populating |</a:t>
            </a:r>
            <a:r>
              <a:rPr lang="en-US" dirty="0">
                <a:sym typeface="Wingdings" panose="05000000000000000000" pitchFamily="2" charset="2"/>
              </a:rPr>
              <a:t>--</a:t>
            </a:r>
            <a:r>
              <a:rPr lang="en-US" dirty="0"/>
              <a:t>⟩</a:t>
            </a:r>
            <a:r>
              <a:rPr lang="en-US" dirty="0">
                <a:sym typeface="Wingdings" panose="05000000000000000000" pitchFamily="2" charset="2"/>
              </a:rPr>
              <a:t> or |++</a:t>
            </a:r>
            <a:r>
              <a:rPr lang="en-US" dirty="0"/>
              <a:t>⟩</a:t>
            </a:r>
            <a:r>
              <a:rPr lang="en-US" dirty="0">
                <a:sym typeface="Wingdings" panose="05000000000000000000" pitchFamily="2" charset="2"/>
              </a:rPr>
              <a:t> from either side (m</a:t>
            </a:r>
            <a:r>
              <a:rPr lang="en-US" baseline="-25000" dirty="0">
                <a:sym typeface="Wingdings" panose="05000000000000000000" pitchFamily="2" charset="2"/>
              </a:rPr>
              <a:t>F</a:t>
            </a:r>
            <a:r>
              <a:rPr lang="en-US" dirty="0">
                <a:sym typeface="Wingdings" panose="05000000000000000000" pitchFamily="2" charset="2"/>
              </a:rPr>
              <a:t>=+2/-2) is the same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68" y="1338291"/>
            <a:ext cx="4770463" cy="538318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58" y="5200650"/>
            <a:ext cx="1884324" cy="162057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753350" y="3657600"/>
            <a:ext cx="2000250" cy="211132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639300" y="1885950"/>
            <a:ext cx="1085850" cy="194310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46484" y="1771650"/>
            <a:ext cx="1085850" cy="194310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0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mixing over field strength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46323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Less mixing when states are farther apart (by Rabi strength)</a:t>
                </a:r>
              </a:p>
              <a:p>
                <a:r>
                  <a:rPr lang="el-GR" dirty="0"/>
                  <a:t>Ω</a:t>
                </a:r>
                <a:r>
                  <a:rPr lang="en-US" dirty="0"/>
                  <a:t> ∝ B</a:t>
                </a:r>
                <a:r>
                  <a:rPr lang="en-US" baseline="-25000" dirty="0"/>
                  <a:t>±</a:t>
                </a:r>
                <a:r>
                  <a:rPr lang="en-US" dirty="0"/>
                  <a:t> ∝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Upward trend with more power</a:t>
                </a:r>
              </a:p>
              <a:p>
                <a:r>
                  <a:rPr lang="en-US" dirty="0"/>
                  <a:t>Reasons for mixing:</a:t>
                </a:r>
              </a:p>
              <a:p>
                <a:pPr lvl="1"/>
                <a:r>
                  <a:rPr lang="en-US" dirty="0"/>
                  <a:t>Gradient over cloud (?)</a:t>
                </a:r>
              </a:p>
              <a:p>
                <a:pPr lvl="1"/>
                <a:r>
                  <a:rPr lang="en-US" dirty="0"/>
                  <a:t>Multiple detuning </a:t>
                </a:r>
                <a:r>
                  <a:rPr lang="en-US" dirty="0" err="1"/>
                  <a:t>decoherence</a:t>
                </a:r>
                <a:endParaRPr lang="en-US" dirty="0"/>
              </a:p>
              <a:p>
                <a:pPr lvl="1"/>
                <a:r>
                  <a:rPr lang="en-US" dirty="0"/>
                  <a:t>B</a:t>
                </a:r>
                <a:r>
                  <a:rPr lang="en-US" baseline="-25000" dirty="0"/>
                  <a:t>DC</a:t>
                </a:r>
                <a:r>
                  <a:rPr lang="en-US" dirty="0"/>
                  <a:t> noise </a:t>
                </a:r>
              </a:p>
              <a:p>
                <a:r>
                  <a:rPr lang="en-US" dirty="0"/>
                  <a:t>Traps go to 0 at center</a:t>
                </a:r>
              </a:p>
              <a:p>
                <a:pPr lvl="1"/>
                <a:r>
                  <a:rPr lang="en-US" dirty="0"/>
                  <a:t>Trouble on resonance?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4632325"/>
              </a:xfrm>
              <a:blipFill>
                <a:blip r:embed="rId2"/>
                <a:stretch>
                  <a:fillRect l="-2057" t="-2105" b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53964"/>
            <a:ext cx="5181600" cy="429465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25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753350" y="4400550"/>
            <a:ext cx="1771650" cy="131445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639300" y="2171700"/>
            <a:ext cx="1485900" cy="222885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DF1D8-9FF4-47CD-A59A-293872E6D086}"/>
              </a:ext>
            </a:extLst>
          </p:cNvPr>
          <p:cNvSpPr txBox="1"/>
          <p:nvPr/>
        </p:nvSpPr>
        <p:spPr>
          <a:xfrm>
            <a:off x="7175320" y="2573259"/>
            <a:ext cx="158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detuning 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9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 Zeeman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Force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ACZ Trapping – method, results, and some tricks!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/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49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 pedagogy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Two chip traces, with same RF</a:t>
            </a:r>
          </a:p>
          <a:p>
            <a:pPr lvl="1">
              <a:lnSpc>
                <a:spcPct val="100000"/>
              </a:lnSpc>
            </a:pPr>
            <a:r>
              <a:rPr lang="en-US" i="1" dirty="0"/>
              <a:t>Out-of-phase</a:t>
            </a:r>
            <a:r>
              <a:rPr lang="en-US" dirty="0"/>
              <a:t> with each 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Vector rotates over time 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Looking at circular polarizations: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At two points, B</a:t>
            </a:r>
            <a:r>
              <a:rPr lang="en-US" baseline="-25000" dirty="0"/>
              <a:t>+</a:t>
            </a:r>
            <a:r>
              <a:rPr lang="en-US" dirty="0"/>
              <a:t> or B</a:t>
            </a:r>
            <a:r>
              <a:rPr lang="en-US" baseline="-25000" dirty="0"/>
              <a:t>-</a:t>
            </a:r>
            <a:r>
              <a:rPr lang="en-US" dirty="0"/>
              <a:t> are PURE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 the opp. B</a:t>
            </a:r>
            <a:r>
              <a:rPr lang="en-US" baseline="-25000" dirty="0"/>
              <a:t>-</a:t>
            </a:r>
            <a:r>
              <a:rPr lang="en-US" dirty="0"/>
              <a:t> or B</a:t>
            </a:r>
            <a:r>
              <a:rPr lang="en-US" baseline="-25000" dirty="0"/>
              <a:t>+</a:t>
            </a:r>
            <a:r>
              <a:rPr lang="en-US" dirty="0"/>
              <a:t> are a ZERO</a:t>
            </a:r>
          </a:p>
          <a:p>
            <a:pPr>
              <a:lnSpc>
                <a:spcPct val="100000"/>
              </a:lnSpc>
            </a:pPr>
            <a:r>
              <a:rPr lang="en-US" dirty="0"/>
              <a:t>Elliptical MOST places ( + </a:t>
            </a:r>
            <a:r>
              <a:rPr lang="en-US" i="1" dirty="0"/>
              <a:t>and</a:t>
            </a:r>
            <a:r>
              <a:rPr lang="en-US" dirty="0"/>
              <a:t> - 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74035"/>
            <a:ext cx="3559439" cy="380797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30" y="4003289"/>
            <a:ext cx="3727979" cy="27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Rabi Maps for Trapping fields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6" t="54419" r="13970" b="1183"/>
          <a:stretch/>
        </p:blipFill>
        <p:spPr>
          <a:xfrm>
            <a:off x="5738921" y="2193667"/>
            <a:ext cx="3486150" cy="326826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28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90" r="50736"/>
          <a:stretch/>
        </p:blipFill>
        <p:spPr>
          <a:xfrm>
            <a:off x="2038350" y="2212717"/>
            <a:ext cx="3376601" cy="3028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9000" y="2219129"/>
            <a:ext cx="181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-155° (estimated)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79785" y="5763696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…just add power</a:t>
            </a:r>
          </a:p>
        </p:txBody>
      </p:sp>
    </p:spTree>
    <p:extLst>
      <p:ext uri="{BB962C8B-B14F-4D97-AF65-F5344CB8AC3E}">
        <p14:creationId xmlns:p14="http://schemas.microsoft.com/office/powerpoint/2010/main" val="1132893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of traps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43932" y="1688402"/>
            <a:ext cx="5366368" cy="4351338"/>
          </a:xfrm>
        </p:spPr>
        <p:txBody>
          <a:bodyPr/>
          <a:lstStyle/>
          <a:p>
            <a:r>
              <a:rPr lang="en-US" dirty="0"/>
              <a:t>Simulate 2-D magnetic fields from finite-size current traces</a:t>
            </a:r>
          </a:p>
          <a:p>
            <a:r>
              <a:rPr lang="en-US" dirty="0"/>
              <a:t>Trap location, depth, curvature</a:t>
            </a:r>
          </a:p>
          <a:p>
            <a:r>
              <a:rPr lang="en-US" dirty="0"/>
              <a:t>Plan / iterate with sizes, currents</a:t>
            </a:r>
          </a:p>
          <a:p>
            <a:r>
              <a:rPr lang="en-US" dirty="0"/>
              <a:t>Include </a:t>
            </a:r>
            <a:r>
              <a:rPr lang="en-US" b="1" dirty="0"/>
              <a:t>skin effect </a:t>
            </a:r>
            <a:r>
              <a:rPr lang="en-US" dirty="0"/>
              <a:t>for accuracy</a:t>
            </a:r>
          </a:p>
          <a:p>
            <a:r>
              <a:rPr lang="en-US" dirty="0"/>
              <a:t>Proximity effect </a:t>
            </a:r>
            <a:r>
              <a:rPr lang="en-US" i="1" dirty="0"/>
              <a:t>between </a:t>
            </a:r>
            <a:r>
              <a:rPr lang="en-US" dirty="0"/>
              <a:t>wires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9"/>
          <a:stretch/>
        </p:blipFill>
        <p:spPr>
          <a:xfrm>
            <a:off x="6285698" y="316077"/>
            <a:ext cx="5647224" cy="43434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1847" y="6483461"/>
            <a:ext cx="2743200" cy="365125"/>
          </a:xfrm>
        </p:spPr>
        <p:txBody>
          <a:bodyPr/>
          <a:lstStyle/>
          <a:p>
            <a:fld id="{440CF43E-E8C4-48B5-9BF7-874E74EB5143}" type="slidenum">
              <a:rPr lang="en-US" smtClean="0"/>
              <a:t>29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265599" y="4811313"/>
            <a:ext cx="3735138" cy="1413093"/>
            <a:chOff x="6310122" y="5308381"/>
            <a:chExt cx="3735138" cy="1413093"/>
          </a:xfrm>
        </p:grpSpPr>
        <p:sp>
          <p:nvSpPr>
            <p:cNvPr id="9" name="TextBox 8"/>
            <p:cNvSpPr txBox="1"/>
            <p:nvPr/>
          </p:nvSpPr>
          <p:spPr>
            <a:xfrm>
              <a:off x="6310122" y="6207426"/>
              <a:ext cx="10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…Batman</a:t>
              </a:r>
            </a:p>
          </p:txBody>
        </p:sp>
        <p:pic>
          <p:nvPicPr>
            <p:cNvPr id="10" name="Picture 9" descr="Batman Mask PNG Transparent Images | PNG All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50"/>
            <a:stretch/>
          </p:blipFill>
          <p:spPr>
            <a:xfrm>
              <a:off x="7368544" y="5410390"/>
              <a:ext cx="897470" cy="117894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968" y="5308381"/>
              <a:ext cx="1684292" cy="141309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61ECFC-4FB5-4E6F-A011-A05F4CFCC9C2}"/>
              </a:ext>
            </a:extLst>
          </p:cNvPr>
          <p:cNvGrpSpPr/>
          <p:nvPr/>
        </p:nvGrpSpPr>
        <p:grpSpPr>
          <a:xfrm>
            <a:off x="647700" y="4659477"/>
            <a:ext cx="10746286" cy="2084858"/>
            <a:chOff x="647700" y="4659477"/>
            <a:chExt cx="10746286" cy="20848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562" y="4659477"/>
              <a:ext cx="2492202" cy="208485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" y="4706977"/>
              <a:ext cx="2521826" cy="201449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41410" y="5855074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amplitude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27770" y="5410390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phase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EC2411-3F99-4B96-B330-6312BCEDBCAE}"/>
                </a:ext>
              </a:extLst>
            </p:cNvPr>
            <p:cNvSpPr txBox="1"/>
            <p:nvPr/>
          </p:nvSpPr>
          <p:spPr>
            <a:xfrm>
              <a:off x="5895391" y="6262042"/>
              <a:ext cx="54985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Blackwell, Anne E., Andrew P. Rotunno, and Seth Aubin. "Demonstration of the lateral AC skin effect using a pickup coil." American Journal of Physics 88.8 (2020): 676-684.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3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 Zeeman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Force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Trapping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/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6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trapping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15000" cy="4351338"/>
          </a:xfrm>
        </p:spPr>
        <p:txBody>
          <a:bodyPr/>
          <a:lstStyle/>
          <a:p>
            <a:r>
              <a:rPr lang="en-US" dirty="0"/>
              <a:t>View from side, after hold time</a:t>
            </a:r>
          </a:p>
          <a:p>
            <a:pPr lvl="1"/>
            <a:r>
              <a:rPr lang="en-US" dirty="0"/>
              <a:t>Recall ODT confines atoms axially</a:t>
            </a:r>
          </a:p>
          <a:p>
            <a:r>
              <a:rPr lang="en-US" dirty="0"/>
              <a:t>Demonstrate that we trapped high-field seeking m</a:t>
            </a:r>
            <a:r>
              <a:rPr lang="en-US" baseline="-25000" dirty="0"/>
              <a:t>F </a:t>
            </a:r>
            <a:r>
              <a:rPr lang="en-US" dirty="0"/>
              <a:t>states (!)</a:t>
            </a:r>
          </a:p>
          <a:p>
            <a:pPr lvl="1"/>
            <a:r>
              <a:rPr lang="en-US" dirty="0"/>
              <a:t>Twice as many trappable states</a:t>
            </a:r>
          </a:p>
          <a:p>
            <a:pPr lvl="1"/>
            <a:r>
              <a:rPr lang="en-US" dirty="0"/>
              <a:t>New experiments allowed</a:t>
            </a:r>
          </a:p>
          <a:p>
            <a:pPr lvl="1"/>
            <a:r>
              <a:rPr lang="en-US" dirty="0"/>
              <a:t>Can trap absolute ground state |1,+1 ⟩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0" y="1665092"/>
            <a:ext cx="4057650" cy="455375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414431"/>
            <a:ext cx="6487865" cy="1090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29" y="4858385"/>
            <a:ext cx="2484121" cy="1863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B01AFB-28C5-4419-B6D2-626402F0CC88}"/>
              </a:ext>
            </a:extLst>
          </p:cNvPr>
          <p:cNvSpPr txBox="1"/>
          <p:nvPr/>
        </p:nvSpPr>
        <p:spPr>
          <a:xfrm>
            <a:off x="6108854" y="107883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|2, +2 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92DCC-315F-4A7F-B098-855D589C4ED1}"/>
              </a:ext>
            </a:extLst>
          </p:cNvPr>
          <p:cNvSpPr txBox="1"/>
          <p:nvPr/>
        </p:nvSpPr>
        <p:spPr>
          <a:xfrm>
            <a:off x="9410700" y="104234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|2, -2 ⟩</a:t>
            </a:r>
          </a:p>
        </p:txBody>
      </p:sp>
    </p:spTree>
    <p:extLst>
      <p:ext uri="{BB962C8B-B14F-4D97-AF65-F5344CB8AC3E}">
        <p14:creationId xmlns:p14="http://schemas.microsoft.com/office/powerpoint/2010/main" val="14532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 Oscillations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43500" cy="4895850"/>
              </a:xfrm>
            </p:spPr>
            <p:txBody>
              <a:bodyPr/>
              <a:lstStyle/>
              <a:p>
                <a:r>
                  <a:rPr lang="en-US" dirty="0"/>
                  <a:t>While trapped, pulse DC current on Z-wire</a:t>
                </a:r>
              </a:p>
              <a:p>
                <a:pPr lvl="1"/>
                <a:r>
                  <a:rPr lang="en-US" dirty="0"/>
                  <a:t>Atoms oscillate, then we drop</a:t>
                </a:r>
              </a:p>
              <a:p>
                <a:r>
                  <a:rPr lang="en-US" dirty="0"/>
                  <a:t>Diagonal S-G impulse, in-trap</a:t>
                </a:r>
              </a:p>
              <a:p>
                <a:r>
                  <a:rPr lang="en-US" dirty="0"/>
                  <a:t>Trap </a:t>
                </a:r>
                <a:r>
                  <a:rPr lang="en-US" dirty="0" err="1"/>
                  <a:t>freqs</a:t>
                </a:r>
                <a:r>
                  <a:rPr lang="en-US" dirty="0"/>
                  <a:t> 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en-US" baseline="-25000" dirty="0"/>
                  <a:t>F=1</a:t>
                </a:r>
                <a:r>
                  <a:rPr lang="en-US" dirty="0"/>
                  <a:t>: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ω</a:t>
                </a:r>
                <a:r>
                  <a:rPr lang="en-US" baseline="-25000" dirty="0"/>
                  <a:t>F=2</a:t>
                </a:r>
                <a:r>
                  <a:rPr lang="en-US" dirty="0"/>
                  <a:t> roughly 			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1: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Compare to simulation fits</a:t>
                </a:r>
              </a:p>
              <a:p>
                <a:r>
                  <a:rPr lang="en-US" dirty="0"/>
                  <a:t>Opposite detuning, phase for each of these four traps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43500" cy="4895850"/>
              </a:xfrm>
              <a:blipFill>
                <a:blip r:embed="rId2"/>
                <a:stretch>
                  <a:fillRect l="-2135" t="-1990" r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31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365125"/>
            <a:ext cx="4464273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23" y="4900613"/>
            <a:ext cx="3744364" cy="171129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852020" y="677577"/>
            <a:ext cx="1507134" cy="383141"/>
            <a:chOff x="9051920" y="769652"/>
            <a:chExt cx="1507134" cy="383141"/>
          </a:xfrm>
        </p:grpSpPr>
        <p:sp>
          <p:nvSpPr>
            <p:cNvPr id="9" name="TextBox 8"/>
            <p:cNvSpPr txBox="1"/>
            <p:nvPr/>
          </p:nvSpPr>
          <p:spPr>
            <a:xfrm>
              <a:off x="9051920" y="921961"/>
              <a:ext cx="45878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|2,-2⟩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122595" y="949066"/>
              <a:ext cx="423676" cy="19490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FF"/>
                  </a:solidFill>
                </a:rPr>
                <a:t>|1,-1⟩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135540" y="769652"/>
              <a:ext cx="423514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00FFFF"/>
                  </a:solidFill>
                </a:rPr>
                <a:t>|1,1⟩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052228" y="769652"/>
              <a:ext cx="872821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00FF"/>
                  </a:solidFill>
                </a:rPr>
                <a:t>|2,2⟩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71" y="379119"/>
            <a:ext cx="1794082" cy="134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 frequencies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20423" cy="4351338"/>
              </a:xfrm>
            </p:spPr>
            <p:txBody>
              <a:bodyPr/>
              <a:lstStyle/>
              <a:p>
                <a:r>
                  <a:rPr lang="en-US" dirty="0"/>
                  <a:t>Tightest on resonance (low </a:t>
                </a:r>
                <a:r>
                  <a:rPr lang="el-GR" dirty="0"/>
                  <a:t>δ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Linear at bottom, not harmonic</a:t>
                </a:r>
              </a:p>
              <a:p>
                <a:pPr lvl="1"/>
                <a:r>
                  <a:rPr lang="en-US" dirty="0"/>
                  <a:t>Red/Blue </a:t>
                </a:r>
                <a:r>
                  <a:rPr lang="el-GR" dirty="0"/>
                  <a:t>δ </a:t>
                </a:r>
                <a:r>
                  <a:rPr lang="en-US" dirty="0"/>
                  <a:t>tragedy</a:t>
                </a:r>
              </a:p>
              <a:p>
                <a:pPr lvl="2"/>
                <a:r>
                  <a:rPr lang="en-US" dirty="0"/>
                  <a:t>Hypothesis: B</a:t>
                </a:r>
                <a:r>
                  <a:rPr lang="en-US" baseline="-25000" dirty="0"/>
                  <a:t>DC</a:t>
                </a:r>
                <a:r>
                  <a:rPr lang="en-US" dirty="0"/>
                  <a:t> curvature on </a:t>
                </a:r>
              </a:p>
              <a:p>
                <a:pPr marL="914400" lvl="2" indent="0">
                  <a:buNone/>
                </a:pPr>
                <a:r>
                  <a:rPr lang="en-US" dirty="0"/>
                  <a:t>	mF = +2 vs. -2</a:t>
                </a:r>
              </a:p>
              <a:p>
                <a:r>
                  <a:rPr lang="en-US" dirty="0"/>
                  <a:t>Compare measured spatial </a:t>
                </a:r>
                <a:r>
                  <a:rPr lang="en-US" dirty="0" err="1"/>
                  <a:t>osc</a:t>
                </a:r>
                <a:r>
                  <a:rPr lang="en-US" dirty="0"/>
                  <a:t>.</a:t>
                </a:r>
              </a:p>
              <a:p>
                <a:pPr marL="457200" lvl="1" indent="0">
                  <a:buNone/>
                </a:pPr>
                <a:r>
                  <a:rPr lang="en-US" dirty="0"/>
                  <a:t>to simulated E</a:t>
                </a:r>
                <a:r>
                  <a:rPr lang="en-US" baseline="-25000" dirty="0"/>
                  <a:t>ACZ</a:t>
                </a:r>
                <a:r>
                  <a:rPr lang="en-US" dirty="0"/>
                  <a:t> trap bottom</a:t>
                </a:r>
              </a:p>
              <a:p>
                <a:r>
                  <a:rPr lang="en-US" dirty="0"/>
                  <a:t>X symmetric, Y </a:t>
                </a:r>
                <a:r>
                  <a:rPr lang="en-US" dirty="0" err="1"/>
                  <a:t>asym</a:t>
                </a:r>
                <a:r>
                  <a:rPr lang="en-US" dirty="0"/>
                  <a:t> (1/r + </a:t>
                </a:r>
                <a:r>
                  <a:rPr lang="en-US" dirty="0" err="1"/>
                  <a:t>grav</a:t>
                </a:r>
                <a:r>
                  <a:rPr lang="en-US" dirty="0"/>
                  <a:t>.)</a:t>
                </a:r>
              </a:p>
              <a:p>
                <a:r>
                  <a:rPr lang="en-US" dirty="0"/>
                  <a:t>Trap freq.∝ </a:t>
                </a:r>
                <a:r>
                  <a:rPr lang="el-GR" dirty="0"/>
                  <a:t>Ω</a:t>
                </a:r>
                <a:r>
                  <a:rPr lang="en-US" dirty="0"/>
                  <a:t> ∝ |B</a:t>
                </a:r>
                <a:r>
                  <a:rPr lang="en-US" baseline="-25000" dirty="0"/>
                  <a:t>±</a:t>
                </a:r>
                <a:r>
                  <a:rPr lang="en-US" dirty="0"/>
                  <a:t>| ∝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20423" cy="4351338"/>
              </a:xfrm>
              <a:blipFill>
                <a:blip r:embed="rId2"/>
                <a:stretch>
                  <a:fillRect l="-191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971550"/>
            <a:ext cx="5516312" cy="419417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 lifetimes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72150" cy="48037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with no model (yet)</a:t>
            </a:r>
          </a:p>
          <a:p>
            <a:pPr>
              <a:lnSpc>
                <a:spcPct val="100000"/>
              </a:lnSpc>
            </a:pPr>
            <a:r>
              <a:rPr lang="en-US" dirty="0"/>
              <a:t>Low trap lifetime on resonance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Like earlier state mixing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Structure close-in</a:t>
            </a:r>
          </a:p>
          <a:p>
            <a:pPr>
              <a:lnSpc>
                <a:spcPct val="100000"/>
              </a:lnSpc>
            </a:pPr>
            <a:r>
              <a:rPr lang="en-US" dirty="0"/>
              <a:t>We </a:t>
            </a:r>
            <a:r>
              <a:rPr lang="en-US" b="1" dirty="0"/>
              <a:t>didn’t</a:t>
            </a:r>
            <a:r>
              <a:rPr lang="en-US" dirty="0"/>
              <a:t> see atoms in |+⟩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Suggests thermal losses dominate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had expected this spin flip</a:t>
            </a:r>
          </a:p>
          <a:p>
            <a:pPr>
              <a:lnSpc>
                <a:spcPct val="100000"/>
              </a:lnSpc>
            </a:pPr>
            <a:r>
              <a:rPr lang="en-US" dirty="0"/>
              <a:t>High power: tighter trap freq.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 Temp competes with depth (?)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027906"/>
            <a:ext cx="5181600" cy="423571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control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915650" cy="4351338"/>
          </a:xfrm>
        </p:spPr>
        <p:txBody>
          <a:bodyPr/>
          <a:lstStyle/>
          <a:p>
            <a:r>
              <a:rPr lang="en-US" dirty="0"/>
              <a:t>Phase moves atoms up-down (in two-wire arrangement)</a:t>
            </a:r>
          </a:p>
          <a:p>
            <a:r>
              <a:rPr lang="en-US" dirty="0"/>
              <a:t>Current ratio in wires moves trap left-right (in an arc)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620827"/>
            <a:ext cx="10687050" cy="387579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471424" y="3487465"/>
            <a:ext cx="3539475" cy="300540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74439-B74E-4477-9436-326C83686AFE}"/>
              </a:ext>
            </a:extLst>
          </p:cNvPr>
          <p:cNvSpPr txBox="1"/>
          <p:nvPr/>
        </p:nvSpPr>
        <p:spPr>
          <a:xfrm>
            <a:off x="9307285" y="2315930"/>
            <a:ext cx="187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(estimated phase)</a:t>
            </a:r>
          </a:p>
        </p:txBody>
      </p:sp>
    </p:spTree>
    <p:extLst>
      <p:ext uri="{BB962C8B-B14F-4D97-AF65-F5344CB8AC3E}">
        <p14:creationId xmlns:p14="http://schemas.microsoft.com/office/powerpoint/2010/main" val="354575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Evaporation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Three forms of evaporation:</a:t>
            </a:r>
          </a:p>
          <a:p>
            <a:pPr lvl="1"/>
            <a:r>
              <a:rPr lang="en-US" dirty="0"/>
              <a:t>RF knife (conventional)</a:t>
            </a:r>
          </a:p>
          <a:p>
            <a:pPr lvl="1"/>
            <a:r>
              <a:rPr lang="en-US" dirty="0"/>
              <a:t>Microwaves  (F=2 </a:t>
            </a:r>
            <a:r>
              <a:rPr lang="en-US" dirty="0">
                <a:sym typeface="Wingdings" panose="05000000000000000000" pitchFamily="2" charset="2"/>
              </a:rPr>
              <a:t> 1)</a:t>
            </a:r>
            <a:endParaRPr lang="en-US" dirty="0"/>
          </a:p>
          <a:p>
            <a:pPr lvl="1"/>
            <a:r>
              <a:rPr lang="en-US" dirty="0"/>
              <a:t>Phase: up to chip surface and back</a:t>
            </a:r>
          </a:p>
          <a:p>
            <a:r>
              <a:rPr lang="en-US" dirty="0"/>
              <a:t>Each lowered temperature</a:t>
            </a:r>
          </a:p>
          <a:p>
            <a:pPr lvl="1"/>
            <a:r>
              <a:rPr lang="en-US" dirty="0"/>
              <a:t>Only modest PSD improvements</a:t>
            </a:r>
          </a:p>
          <a:p>
            <a:r>
              <a:rPr lang="en-US" dirty="0"/>
              <a:t>One day, could get BEC in trapped |2, -2 ⟩ state, or m</a:t>
            </a:r>
            <a:r>
              <a:rPr lang="en-US" baseline="-25000" dirty="0"/>
              <a:t>F</a:t>
            </a:r>
            <a:r>
              <a:rPr lang="en-US" dirty="0"/>
              <a:t>=0</a:t>
            </a:r>
          </a:p>
          <a:p>
            <a:r>
              <a:rPr lang="en-US" dirty="0"/>
              <a:t>Double dressing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Adiabatic RF-RF/µw potentials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New AI methods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04"/>
          <a:stretch/>
        </p:blipFill>
        <p:spPr>
          <a:xfrm>
            <a:off x="6553200" y="800100"/>
            <a:ext cx="4457700" cy="19431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35</a:t>
            </a:fld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58" b="32357"/>
          <a:stretch/>
        </p:blipFill>
        <p:spPr>
          <a:xfrm>
            <a:off x="6553200" y="2745060"/>
            <a:ext cx="4457700" cy="160020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5"/>
          <a:stretch/>
        </p:blipFill>
        <p:spPr>
          <a:xfrm>
            <a:off x="6553200" y="4333830"/>
            <a:ext cx="4457700" cy="168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50" y="4001294"/>
            <a:ext cx="3193130" cy="25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7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 Zeeman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Force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Trapping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Summary / Outlook – Past and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6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We trapped!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864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less than 1 watt of RF power</a:t>
            </a:r>
          </a:p>
          <a:p>
            <a:pPr lvl="1"/>
            <a:r>
              <a:rPr lang="en-US" dirty="0"/>
              <a:t>100’s of Hz trap frequency</a:t>
            </a:r>
          </a:p>
          <a:p>
            <a:pPr lvl="1"/>
            <a:r>
              <a:rPr lang="en-US" dirty="0"/>
              <a:t>½-second lifetime off resonance</a:t>
            </a:r>
          </a:p>
          <a:p>
            <a:r>
              <a:rPr lang="en-US" dirty="0"/>
              <a:t>Odd features: red-blue asymmetry</a:t>
            </a:r>
          </a:p>
          <a:p>
            <a:pPr lvl="1"/>
            <a:r>
              <a:rPr lang="en-US" dirty="0"/>
              <a:t>Due to m</a:t>
            </a:r>
            <a:r>
              <a:rPr lang="en-US" baseline="-25000" dirty="0"/>
              <a:t>F</a:t>
            </a:r>
            <a:r>
              <a:rPr lang="en-US" dirty="0"/>
              <a:t> in ext. B</a:t>
            </a:r>
            <a:r>
              <a:rPr lang="en-US" baseline="-25000" dirty="0"/>
              <a:t>DC</a:t>
            </a:r>
            <a:r>
              <a:rPr lang="en-US" dirty="0"/>
              <a:t> field? </a:t>
            </a:r>
          </a:p>
          <a:p>
            <a:pPr lvl="1"/>
            <a:r>
              <a:rPr lang="en-US" dirty="0"/>
              <a:t>Due to chip coupling phase?</a:t>
            </a:r>
          </a:p>
          <a:p>
            <a:pPr lvl="1"/>
            <a:r>
              <a:rPr lang="en-US" dirty="0"/>
              <a:t>Overlooked physics?</a:t>
            </a:r>
          </a:p>
          <a:p>
            <a:pPr lvl="2"/>
            <a:r>
              <a:rPr lang="en-US" dirty="0"/>
              <a:t>Harmonics / RWA approximation</a:t>
            </a:r>
          </a:p>
          <a:p>
            <a:r>
              <a:rPr lang="en-US" dirty="0"/>
              <a:t>Lifetime explanation? </a:t>
            </a:r>
          </a:p>
          <a:p>
            <a:r>
              <a:rPr lang="en-US" dirty="0"/>
              <a:t>Decent agreement of data + theory for RF AC Zeeman anyway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37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819" y="412241"/>
            <a:ext cx="3717854" cy="2826767"/>
          </a:xfrm>
          <a:prstGeom prst="rect">
            <a:avLst/>
          </a:prstGeom>
        </p:spPr>
      </p:pic>
      <p:pic>
        <p:nvPicPr>
          <p:cNvPr id="8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819" y="3317181"/>
            <a:ext cx="3717854" cy="3039169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AD33738-18EF-43B1-AABE-C83A01A897D8}"/>
              </a:ext>
            </a:extLst>
          </p:cNvPr>
          <p:cNvGrpSpPr/>
          <p:nvPr/>
        </p:nvGrpSpPr>
        <p:grpSpPr>
          <a:xfrm>
            <a:off x="6481762" y="3714750"/>
            <a:ext cx="1266894" cy="2641600"/>
            <a:chOff x="6481762" y="3714750"/>
            <a:chExt cx="1266894" cy="2641600"/>
          </a:xfrm>
        </p:grpSpPr>
        <p:pic>
          <p:nvPicPr>
            <p:cNvPr id="9" name="Content Placeholder 6">
              <a:extLst>
                <a:ext uri="{FF2B5EF4-FFF2-40B4-BE49-F238E27FC236}">
                  <a16:creationId xmlns:a16="http://schemas.microsoft.com/office/drawing/2014/main" id="{38ED7D34-EDE5-4F87-88E2-41C5B90AF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762" y="3714750"/>
              <a:ext cx="1266894" cy="1254698"/>
            </a:xfrm>
            <a:prstGeom prst="rect">
              <a:avLst/>
            </a:prstGeom>
          </p:spPr>
        </p:pic>
        <p:pic>
          <p:nvPicPr>
            <p:cNvPr id="10" name="Content Placeholder 7">
              <a:extLst>
                <a:ext uri="{FF2B5EF4-FFF2-40B4-BE49-F238E27FC236}">
                  <a16:creationId xmlns:a16="http://schemas.microsoft.com/office/drawing/2014/main" id="{81CFB914-5F86-4F37-9F26-6599764C8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762" y="5101652"/>
              <a:ext cx="1256228" cy="1254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79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trapping and chip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43550" cy="4729508"/>
          </a:xfrm>
        </p:spPr>
        <p:txBody>
          <a:bodyPr>
            <a:normAutofit/>
          </a:bodyPr>
          <a:lstStyle/>
          <a:p>
            <a:r>
              <a:rPr lang="en-US" dirty="0"/>
              <a:t>Move to microwaves (6.8 GHz)</a:t>
            </a:r>
          </a:p>
          <a:p>
            <a:pPr lvl="1"/>
            <a:r>
              <a:rPr lang="en-US" dirty="0"/>
              <a:t>Target spin states inter-manifold</a:t>
            </a:r>
          </a:p>
          <a:p>
            <a:pPr lvl="2"/>
            <a:r>
              <a:rPr lang="en-US" dirty="0"/>
              <a:t>With polarization AND detuning</a:t>
            </a:r>
          </a:p>
          <a:p>
            <a:pPr lvl="1"/>
            <a:r>
              <a:rPr lang="en-US" dirty="0" err="1"/>
              <a:t>Microstrips</a:t>
            </a:r>
            <a:r>
              <a:rPr lang="en-US" dirty="0"/>
              <a:t> (add ground plane)</a:t>
            </a:r>
          </a:p>
          <a:p>
            <a:pPr lvl="2"/>
            <a:r>
              <a:rPr lang="en-US" dirty="0"/>
              <a:t>simulate with EM solvers (FEKO)</a:t>
            </a:r>
          </a:p>
          <a:p>
            <a:pPr lvl="1"/>
            <a:r>
              <a:rPr lang="en-US" dirty="0"/>
              <a:t>Use standing-wave longitudinal lattice for axial control</a:t>
            </a:r>
          </a:p>
          <a:p>
            <a:r>
              <a:rPr lang="en-US" dirty="0"/>
              <a:t>Design three-wire traps</a:t>
            </a:r>
          </a:p>
          <a:p>
            <a:pPr lvl="1"/>
            <a:r>
              <a:rPr lang="en-US" dirty="0"/>
              <a:t>For single-frequency AI</a:t>
            </a:r>
          </a:p>
          <a:p>
            <a:pPr lvl="1"/>
            <a:r>
              <a:rPr lang="en-US" dirty="0"/>
              <a:t>Can also use multiple freq. in arbitrary arrangements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2" r="29780" b="8387"/>
          <a:stretch/>
        </p:blipFill>
        <p:spPr>
          <a:xfrm>
            <a:off x="6553200" y="2628900"/>
            <a:ext cx="2514600" cy="343921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85334" y="6185801"/>
            <a:ext cx="198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W. </a:t>
            </a:r>
            <a:r>
              <a:rPr lang="en-US" dirty="0" err="1"/>
              <a:t>Miyahira</a:t>
            </a:r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06"/>
          <a:stretch/>
        </p:blipFill>
        <p:spPr>
          <a:xfrm>
            <a:off x="9582150" y="1428750"/>
            <a:ext cx="2057400" cy="290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3-Wire Atom Interferometer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57950" cy="4351338"/>
          </a:xfrm>
        </p:spPr>
        <p:txBody>
          <a:bodyPr/>
          <a:lstStyle/>
          <a:p>
            <a:r>
              <a:rPr lang="en-US" dirty="0"/>
              <a:t>Middle wire reversed (180°) forms a trap</a:t>
            </a:r>
          </a:p>
          <a:p>
            <a:r>
              <a:rPr lang="en-US" dirty="0"/>
              <a:t>Phase shift separates +/- left-and-right</a:t>
            </a:r>
          </a:p>
          <a:p>
            <a:r>
              <a:rPr lang="en-US" dirty="0"/>
              <a:t>Imagine clock states |2,1 ⟩ &amp; |1,-1 ⟩ as the interferometer arms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" t="3994" r="81442" b="32344"/>
          <a:stretch/>
        </p:blipFill>
        <p:spPr>
          <a:xfrm>
            <a:off x="7696200" y="1577541"/>
            <a:ext cx="2628900" cy="506390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12" b="29314"/>
          <a:stretch/>
        </p:blipFill>
        <p:spPr>
          <a:xfrm>
            <a:off x="1834161" y="4208185"/>
            <a:ext cx="4422376" cy="24241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81500" y="580763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180°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324850" y="2041647"/>
            <a:ext cx="1589234" cy="3785432"/>
            <a:chOff x="8324850" y="2041647"/>
            <a:chExt cx="1589234" cy="3785432"/>
          </a:xfrm>
        </p:grpSpPr>
        <p:sp>
          <p:nvSpPr>
            <p:cNvPr id="8" name="TextBox 7"/>
            <p:cNvSpPr txBox="1"/>
            <p:nvPr/>
          </p:nvSpPr>
          <p:spPr>
            <a:xfrm>
              <a:off x="8324850" y="4559144"/>
              <a:ext cx="960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F=2 trap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53500" y="2041647"/>
              <a:ext cx="960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F=1 trap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803876" y="5457747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210°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70985" y="2931063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210°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236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Motivation – Atom Interferometry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 Zeeman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Force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Trapping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/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81800" y="3771900"/>
            <a:ext cx="4325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first, then how we get there</a:t>
            </a:r>
          </a:p>
          <a:p>
            <a:endParaRPr lang="en-US" dirty="0"/>
          </a:p>
          <a:p>
            <a:r>
              <a:rPr lang="en-US" dirty="0"/>
              <a:t>Light on details – interferometry is hard! </a:t>
            </a:r>
          </a:p>
          <a:p>
            <a:endParaRPr lang="en-US" dirty="0"/>
          </a:p>
          <a:p>
            <a:r>
              <a:rPr lang="en-US" dirty="0"/>
              <a:t>ACZ trap is useful in other contexts too</a:t>
            </a:r>
          </a:p>
        </p:txBody>
      </p:sp>
    </p:spTree>
    <p:extLst>
      <p:ext uri="{BB962C8B-B14F-4D97-AF65-F5344CB8AC3E}">
        <p14:creationId xmlns:p14="http://schemas.microsoft.com/office/powerpoint/2010/main" val="376228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-1010922" y="292525"/>
            <a:ext cx="9144000" cy="173116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0" y="346092"/>
            <a:ext cx="1216656" cy="1223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04" y="1335039"/>
            <a:ext cx="1121093" cy="11210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0" b="20330"/>
          <a:stretch/>
        </p:blipFill>
        <p:spPr>
          <a:xfrm>
            <a:off x="10429877" y="742950"/>
            <a:ext cx="1203760" cy="714316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35" y="2232310"/>
            <a:ext cx="1351402" cy="47498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9600" y="2565167"/>
            <a:ext cx="8401050" cy="1751057"/>
            <a:chOff x="1103315" y="3303376"/>
            <a:chExt cx="8401050" cy="1751057"/>
          </a:xfrm>
        </p:grpSpPr>
        <p:pic>
          <p:nvPicPr>
            <p:cNvPr id="8" name="Picture 8" descr="Seth Aubi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315" y="3373549"/>
              <a:ext cx="1351432" cy="168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Shuangli 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6092" y="3303376"/>
              <a:ext cx="1344708" cy="1580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578569" y="3389660"/>
              <a:ext cx="692579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Advisor</a:t>
              </a:r>
              <a:r>
                <a:rPr lang="en-US" dirty="0"/>
                <a:t> </a:t>
              </a:r>
            </a:p>
            <a:p>
              <a:r>
                <a:rPr lang="en-US" dirty="0"/>
                <a:t> Seth Aubin</a:t>
              </a:r>
            </a:p>
            <a:p>
              <a:endParaRPr lang="en-US" dirty="0"/>
            </a:p>
            <a:p>
              <a:r>
                <a:rPr lang="en-US" u="sng" dirty="0"/>
                <a:t>Current Ph.D. Students</a:t>
              </a:r>
              <a:r>
                <a:rPr lang="en-US" dirty="0"/>
                <a:t>				William</a:t>
              </a:r>
            </a:p>
            <a:p>
              <a:r>
                <a:rPr lang="en-US" dirty="0"/>
                <a:t>	</a:t>
              </a:r>
              <a:r>
                <a:rPr lang="en-US" dirty="0" err="1"/>
                <a:t>Shuangli</a:t>
              </a:r>
              <a:r>
                <a:rPr lang="en-US" dirty="0"/>
                <a:t> Du				</a:t>
              </a:r>
              <a:r>
                <a:rPr lang="en-US" dirty="0" err="1"/>
                <a:t>Miyahira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550" y="3342035"/>
              <a:ext cx="1531915" cy="1531915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957994" y="4749123"/>
            <a:ext cx="4958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 students :</a:t>
            </a:r>
          </a:p>
          <a:p>
            <a:r>
              <a:rPr lang="en-US" dirty="0"/>
              <a:t>    Austin </a:t>
            </a:r>
            <a:r>
              <a:rPr lang="en-US" dirty="0" err="1"/>
              <a:t>Ziltz</a:t>
            </a:r>
            <a:r>
              <a:rPr lang="en-US" dirty="0"/>
              <a:t>, Charlie </a:t>
            </a:r>
            <a:r>
              <a:rPr lang="en-US" dirty="0" err="1"/>
              <a:t>Fancher</a:t>
            </a:r>
            <a:r>
              <a:rPr lang="en-US" dirty="0"/>
              <a:t>, </a:t>
            </a:r>
            <a:r>
              <a:rPr lang="en-US" dirty="0" err="1"/>
              <a:t>Anuraag</a:t>
            </a:r>
            <a:r>
              <a:rPr lang="en-US" dirty="0"/>
              <a:t> </a:t>
            </a:r>
            <a:r>
              <a:rPr lang="en-US" dirty="0" err="1"/>
              <a:t>Sensharma</a:t>
            </a:r>
            <a:endParaRPr lang="en-US" dirty="0"/>
          </a:p>
          <a:p>
            <a:r>
              <a:rPr lang="en-US" dirty="0"/>
              <a:t>(Seth), Julia Stone, Megan Ivory, AJ Pyle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4" y="4686300"/>
            <a:ext cx="4381500" cy="1898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29953" y="5964490"/>
            <a:ext cx="453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Undergrads: Annie Blackwell</a:t>
            </a:r>
          </a:p>
          <a:p>
            <a:pPr algn="ctr"/>
            <a:r>
              <a:rPr lang="en-US" dirty="0"/>
              <a:t>And all the FEKO squad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14D90-00B8-4162-B37F-CF5B50C2CC32}"/>
              </a:ext>
            </a:extLst>
          </p:cNvPr>
          <p:cNvSpPr txBox="1"/>
          <p:nvPr/>
        </p:nvSpPr>
        <p:spPr>
          <a:xfrm>
            <a:off x="9278735" y="3125777"/>
            <a:ext cx="2133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Defense Committee</a:t>
            </a:r>
          </a:p>
          <a:p>
            <a:pPr algn="ctr"/>
            <a:r>
              <a:rPr lang="en-US" dirty="0" err="1"/>
              <a:t>Eugeniy</a:t>
            </a:r>
            <a:r>
              <a:rPr lang="en-US" dirty="0"/>
              <a:t> Mikhailov</a:t>
            </a:r>
          </a:p>
          <a:p>
            <a:pPr algn="ctr"/>
            <a:r>
              <a:rPr lang="en-US" dirty="0"/>
              <a:t>Keith </a:t>
            </a:r>
            <a:r>
              <a:rPr lang="en-US" dirty="0" err="1"/>
              <a:t>Griffioen</a:t>
            </a:r>
            <a:endParaRPr lang="en-US" dirty="0"/>
          </a:p>
          <a:p>
            <a:pPr algn="ctr"/>
            <a:r>
              <a:rPr lang="en-US" dirty="0"/>
              <a:t>Todd </a:t>
            </a:r>
            <a:r>
              <a:rPr lang="en-US" dirty="0" err="1"/>
              <a:t>Averett</a:t>
            </a:r>
            <a:endParaRPr lang="en-US" dirty="0"/>
          </a:p>
          <a:p>
            <a:pPr algn="ctr"/>
            <a:r>
              <a:rPr lang="en-US" dirty="0"/>
              <a:t>Nathan Lundblad</a:t>
            </a:r>
          </a:p>
        </p:txBody>
      </p:sp>
    </p:spTree>
    <p:extLst>
      <p:ext uri="{BB962C8B-B14F-4D97-AF65-F5344CB8AC3E}">
        <p14:creationId xmlns:p14="http://schemas.microsoft.com/office/powerpoint/2010/main" val="420073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Rabi Gradients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26042" cy="4351338"/>
          </a:xfrm>
        </p:spPr>
        <p:txBody>
          <a:bodyPr/>
          <a:lstStyle/>
          <a:p>
            <a:r>
              <a:rPr lang="en-US" dirty="0"/>
              <a:t>Observe rather directly: </a:t>
            </a:r>
          </a:p>
          <a:p>
            <a:pPr lvl="1"/>
            <a:r>
              <a:rPr lang="en-US" dirty="0"/>
              <a:t>Watch atoms “flop” in slow-</a:t>
            </a:r>
            <a:r>
              <a:rPr lang="en-US" dirty="0" err="1"/>
              <a:t>mo</a:t>
            </a:r>
            <a:endParaRPr lang="en-US" dirty="0"/>
          </a:p>
          <a:p>
            <a:pPr lvl="1"/>
            <a:r>
              <a:rPr lang="en-US" dirty="0"/>
              <a:t>(not a push here, just seeing field)</a:t>
            </a:r>
          </a:p>
          <a:p>
            <a:r>
              <a:rPr lang="en-US" dirty="0"/>
              <a:t>Bright/dark lines in </a:t>
            </a:r>
            <a:r>
              <a:rPr lang="en-US" b="1" dirty="0"/>
              <a:t>Atoms</a:t>
            </a:r>
            <a:r>
              <a:rPr lang="en-US" dirty="0"/>
              <a:t> are contour lines in </a:t>
            </a:r>
            <a:r>
              <a:rPr lang="en-US" b="1" dirty="0"/>
              <a:t>Rabi frequency</a:t>
            </a:r>
          </a:p>
          <a:p>
            <a:r>
              <a:rPr lang="en-US" dirty="0"/>
              <a:t>Gradients will </a:t>
            </a:r>
            <a:r>
              <a:rPr lang="en-US" b="1" dirty="0"/>
              <a:t>push</a:t>
            </a:r>
            <a:r>
              <a:rPr lang="en-US" dirty="0"/>
              <a:t> or </a:t>
            </a:r>
            <a:r>
              <a:rPr lang="en-US" b="1" dirty="0"/>
              <a:t>pull</a:t>
            </a:r>
            <a:r>
              <a:rPr lang="en-US" dirty="0"/>
              <a:t> atoms toward or away from the source</a:t>
            </a:r>
          </a:p>
          <a:p>
            <a:pPr lvl="1"/>
            <a:r>
              <a:rPr lang="en-US" dirty="0"/>
              <a:t>(for a single wire)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17" y="243191"/>
            <a:ext cx="4085166" cy="3063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017" y="3321653"/>
            <a:ext cx="4085166" cy="3063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29" y="345273"/>
            <a:ext cx="3511542" cy="610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1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 and catch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91565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Throw</a:t>
            </a:r>
            <a:r>
              <a:rPr lang="en-US" dirty="0"/>
              <a:t>: Phase brings |++ ⟩ upward, as power turns off and </a:t>
            </a:r>
            <a:r>
              <a:rPr lang="el-GR" dirty="0"/>
              <a:t>δ</a:t>
            </a:r>
            <a:r>
              <a:rPr lang="en-US" dirty="0"/>
              <a:t> goes red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Microwave </a:t>
            </a:r>
            <a:r>
              <a:rPr lang="en-US" b="1" dirty="0">
                <a:solidFill>
                  <a:srgbClr val="00B050"/>
                </a:solidFill>
              </a:rPr>
              <a:t>sweep</a:t>
            </a:r>
            <a:r>
              <a:rPr lang="en-US" dirty="0"/>
              <a:t> |2,2 ⟩ </a:t>
            </a:r>
            <a:r>
              <a:rPr lang="en-US" dirty="0">
                <a:sym typeface="Wingdings" panose="05000000000000000000" pitchFamily="2" charset="2"/>
              </a:rPr>
              <a:t> |1,1</a:t>
            </a:r>
            <a:r>
              <a:rPr lang="en-US" dirty="0"/>
              <a:t> ⟩ (as RF flips phase and </a:t>
            </a:r>
            <a:r>
              <a:rPr lang="el-GR" dirty="0"/>
              <a:t>δ</a:t>
            </a:r>
            <a:r>
              <a:rPr lang="en-US" dirty="0"/>
              <a:t> red to blue)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00FF"/>
                </a:solidFill>
              </a:rPr>
              <a:t>Catch</a:t>
            </a:r>
            <a:r>
              <a:rPr lang="en-US" dirty="0"/>
              <a:t>: Sweep RF in from above, catch |+’ ⟩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42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631972" y="3784810"/>
            <a:ext cx="3382925" cy="2774949"/>
            <a:chOff x="609600" y="3702639"/>
            <a:chExt cx="3382925" cy="2774949"/>
          </a:xfrm>
        </p:grpSpPr>
        <p:pic>
          <p:nvPicPr>
            <p:cNvPr id="8" name="Content Placeholder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767" b="51737"/>
            <a:stretch/>
          </p:blipFill>
          <p:spPr>
            <a:xfrm>
              <a:off x="609600" y="3702639"/>
              <a:ext cx="3382925" cy="2774949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H="1" flipV="1">
              <a:off x="1245563" y="4055603"/>
              <a:ext cx="678487" cy="51639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296150" y="3751007"/>
            <a:ext cx="3379377" cy="2939224"/>
            <a:chOff x="7296150" y="3657600"/>
            <a:chExt cx="3379377" cy="2939224"/>
          </a:xfrm>
        </p:grpSpPr>
        <p:pic>
          <p:nvPicPr>
            <p:cNvPr id="11" name="Content Placeholder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26" r="43767"/>
            <a:stretch/>
          </p:blipFill>
          <p:spPr>
            <a:xfrm>
              <a:off x="7296150" y="3657600"/>
              <a:ext cx="3379377" cy="2939224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H="1">
              <a:off x="9353550" y="4292726"/>
              <a:ext cx="628651" cy="279274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699565" y="3702639"/>
            <a:ext cx="1889545" cy="2939293"/>
            <a:chOff x="4610100" y="3538295"/>
            <a:chExt cx="1889545" cy="293929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100" y="3538295"/>
              <a:ext cx="1889545" cy="293929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H="1">
              <a:off x="6096000" y="3784569"/>
              <a:ext cx="239890" cy="1873281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68"/>
          <a:stretch/>
        </p:blipFill>
        <p:spPr>
          <a:xfrm>
            <a:off x="95250" y="3211415"/>
            <a:ext cx="5115331" cy="375331"/>
          </a:xfrm>
        </p:spPr>
      </p:pic>
      <p:cxnSp>
        <p:nvCxnSpPr>
          <p:cNvPr id="29" name="Straight Arrow Connector 28"/>
          <p:cNvCxnSpPr/>
          <p:nvPr/>
        </p:nvCxnSpPr>
        <p:spPr>
          <a:xfrm flipV="1">
            <a:off x="323850" y="3094417"/>
            <a:ext cx="4572000" cy="6565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67650" y="3238046"/>
            <a:ext cx="23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how we trap F=1</a:t>
            </a:r>
          </a:p>
        </p:txBody>
      </p:sp>
    </p:spTree>
    <p:extLst>
      <p:ext uri="{BB962C8B-B14F-4D97-AF65-F5344CB8AC3E}">
        <p14:creationId xmlns:p14="http://schemas.microsoft.com/office/powerpoint/2010/main" val="2984096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Microwave lattice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286000"/>
            <a:ext cx="3212995" cy="329232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2345680"/>
            <a:ext cx="7477714" cy="281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00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Rabi frequency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30" y="1485900"/>
            <a:ext cx="5173393" cy="469106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0"/>
            <a:ext cx="5180076" cy="1257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8" y="3831431"/>
            <a:ext cx="5180076" cy="125730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82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05" y="1825625"/>
            <a:ext cx="966799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5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40" y="320580"/>
            <a:ext cx="8343900" cy="621833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62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1450"/>
            <a:ext cx="10515600" cy="1325563"/>
          </a:xfrm>
        </p:spPr>
        <p:txBody>
          <a:bodyPr/>
          <a:lstStyle/>
          <a:p>
            <a:r>
              <a:rPr lang="en-US" dirty="0"/>
              <a:t>2-wire, 2-microstrip, for </a:t>
            </a:r>
            <a:r>
              <a:rPr lang="en-US" dirty="0" err="1"/>
              <a:t>r</a:t>
            </a:r>
            <a:r>
              <a:rPr lang="en-US" baseline="-25000" dirty="0" err="1"/>
              <a:t>RL</a:t>
            </a:r>
            <a:r>
              <a:rPr lang="en-US" dirty="0"/>
              <a:t>=1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069" y="1224204"/>
            <a:ext cx="6535062" cy="619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19467"/>
            <a:ext cx="2838846" cy="5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008769"/>
            <a:ext cx="7315200" cy="321176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340581"/>
            <a:ext cx="5371953" cy="1380894"/>
          </a:xfrm>
        </p:spPr>
      </p:pic>
    </p:spTree>
    <p:extLst>
      <p:ext uri="{BB962C8B-B14F-4D97-AF65-F5344CB8AC3E}">
        <p14:creationId xmlns:p14="http://schemas.microsoft.com/office/powerpoint/2010/main" val="1334612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2-wire, 2-micro: Trap bottoms over phase, </a:t>
            </a:r>
            <a:r>
              <a:rPr lang="en-US" dirty="0" err="1"/>
              <a:t>r</a:t>
            </a:r>
            <a:r>
              <a:rPr lang="en-US" baseline="-25000" dirty="0" err="1"/>
              <a:t>RL</a:t>
            </a:r>
            <a:endParaRPr lang="en-US" baseline="-25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48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2168814"/>
            <a:ext cx="4213956" cy="43028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2168814"/>
            <a:ext cx="4072030" cy="42656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06" y="1468716"/>
            <a:ext cx="5143500" cy="5828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329771"/>
            <a:ext cx="2971800" cy="7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59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3-wire, 3-micro: Trap bottoms over phase, </a:t>
            </a:r>
            <a:r>
              <a:rPr lang="en-US" dirty="0" err="1"/>
              <a:t>r</a:t>
            </a:r>
            <a:r>
              <a:rPr lang="en-US" baseline="-25000" dirty="0" err="1"/>
              <a:t>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2228850"/>
            <a:ext cx="4217666" cy="4371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99" y="2228850"/>
            <a:ext cx="4143778" cy="4371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532" y="1409980"/>
            <a:ext cx="2400300" cy="758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07" y="1362456"/>
            <a:ext cx="5165552" cy="7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2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Atom Interferometry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Used to make VERY precise measurements  ( mc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b="1" dirty="0"/>
              <a:t>E</a:t>
            </a:r>
            <a:r>
              <a:rPr lang="en-US" dirty="0"/>
              <a:t> = hf,  atoms are clocks of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dirty="0">
                <a:sym typeface="Symbol" panose="05050102010706020507" pitchFamily="18" charset="2"/>
              </a:rPr>
              <a:t>E</a:t>
            </a:r>
            <a:r>
              <a:rPr lang="en-US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Probe gravity, fundamental constants, acceleration, rotation, energy gradients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Measure phase diff. between superposition ‘arms’ of the interferometer (island time)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Coherent splitting and recombination required for read-out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It doesn’t work if you look at it!</a:t>
            </a:r>
          </a:p>
          <a:p>
            <a:pPr>
              <a:lnSpc>
                <a:spcPct val="150000"/>
              </a:lnSpc>
            </a:pPr>
            <a:r>
              <a:rPr lang="en-US" dirty="0"/>
              <a:t>Many use ballistic atom clouds in momentum </a:t>
            </a:r>
            <a:r>
              <a:rPr lang="en-US" dirty="0" err="1"/>
              <a:t>superpositions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We propose to use </a:t>
            </a:r>
            <a:r>
              <a:rPr lang="en-US" i="1" dirty="0"/>
              <a:t>trapped </a:t>
            </a:r>
            <a:r>
              <a:rPr lang="en-US" dirty="0"/>
              <a:t>atoms in </a:t>
            </a:r>
            <a:r>
              <a:rPr lang="en-US" i="1" dirty="0"/>
              <a:t>spin </a:t>
            </a:r>
            <a:r>
              <a:rPr lang="en-US" dirty="0" err="1"/>
              <a:t>superpositions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Measurements are local, and integration time can be longer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This thesis is a proof-of-concept for this spin-targeting trap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290835" y="2611844"/>
            <a:ext cx="3768804" cy="3578037"/>
            <a:chOff x="8290835" y="2611844"/>
            <a:chExt cx="3768804" cy="35780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1927" y="2611844"/>
              <a:ext cx="1766624" cy="27789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0835" y="3771900"/>
              <a:ext cx="1691365" cy="22645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210800" y="5543550"/>
              <a:ext cx="1848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Ex. </a:t>
              </a:r>
              <a:r>
                <a:rPr lang="en-US" dirty="0" err="1"/>
                <a:t>Kasevich</a:t>
              </a:r>
              <a:r>
                <a:rPr lang="en-US" dirty="0"/>
                <a:t> 10 m</a:t>
              </a:r>
            </a:p>
            <a:p>
              <a:r>
                <a:rPr lang="en-US" dirty="0"/>
                <a:t>tower @ Stanford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7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628650"/>
            <a:ext cx="9325628" cy="41549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59963"/>
            <a:ext cx="3543300" cy="30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9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</a:t>
            </a:r>
            <a:r>
              <a:rPr lang="en-US" dirty="0" err="1"/>
              <a:t>Fancher’s</a:t>
            </a:r>
            <a:r>
              <a:rPr lang="en-US" dirty="0"/>
              <a:t> thesis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0" y="1847850"/>
            <a:ext cx="349913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2800350"/>
            <a:ext cx="7229871" cy="281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7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a force good for? </a:t>
            </a:r>
            <a:r>
              <a:rPr lang="en-US" sz="2400" dirty="0"/>
              <a:t>(from Charles </a:t>
            </a:r>
            <a:r>
              <a:rPr lang="en-US" sz="2400" dirty="0" err="1"/>
              <a:t>Fancher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push or pull a single spin </a:t>
            </a:r>
          </a:p>
          <a:p>
            <a:pPr lvl="1"/>
            <a:r>
              <a:rPr lang="en-US" dirty="0"/>
              <a:t>with microwave</a:t>
            </a:r>
          </a:p>
          <a:p>
            <a:pPr lvl="1"/>
            <a:r>
              <a:rPr lang="en-US" dirty="0"/>
              <a:t>RF affects all intra-manifold states</a:t>
            </a:r>
          </a:p>
          <a:p>
            <a:r>
              <a:rPr lang="en-US" dirty="0"/>
              <a:t>Imagine:</a:t>
            </a:r>
          </a:p>
          <a:p>
            <a:pPr lvl="1"/>
            <a:r>
              <a:rPr lang="en-US" dirty="0"/>
              <a:t>Sympathetic cooling (by atom species or spin state)</a:t>
            </a:r>
          </a:p>
          <a:p>
            <a:pPr lvl="1"/>
            <a:r>
              <a:rPr lang="en-US" dirty="0"/>
              <a:t>Nudge one spin of a mixture</a:t>
            </a:r>
          </a:p>
          <a:p>
            <a:pPr lvl="1"/>
            <a:r>
              <a:rPr lang="en-US" dirty="0"/>
              <a:t>Shift one lattice site energy</a:t>
            </a:r>
          </a:p>
          <a:p>
            <a:r>
              <a:rPr lang="en-US" dirty="0" err="1"/>
              <a:t>Shuangli</a:t>
            </a:r>
            <a:r>
              <a:rPr lang="en-US" dirty="0"/>
              <a:t> made a Clock / AI</a:t>
            </a:r>
          </a:p>
          <a:p>
            <a:r>
              <a:rPr lang="en-US" dirty="0"/>
              <a:t>Greater than gravity, can trap…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72" y="1825625"/>
            <a:ext cx="4686056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72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Fluffy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485317"/>
            <a:ext cx="4894174" cy="3038303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2305222"/>
            <a:ext cx="5181600" cy="33984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63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en-US" dirty="0"/>
              <a:t>90° 2-wire case (red backwards, test gif)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771650"/>
            <a:ext cx="4738264" cy="4351338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2400300"/>
            <a:ext cx="5847689" cy="350861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3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Trapped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654969"/>
            <a:ext cx="10515600" cy="49180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Mach-</a:t>
            </a:r>
            <a:r>
              <a:rPr lang="en-US" dirty="0" err="1"/>
              <a:t>Zender</a:t>
            </a:r>
            <a:r>
              <a:rPr lang="en-US" dirty="0"/>
              <a:t> / Ramsey method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		using </a:t>
            </a:r>
            <a:r>
              <a:rPr lang="en-US" u="sng" dirty="0"/>
              <a:t>trapped atoms</a:t>
            </a:r>
          </a:p>
          <a:p>
            <a:pPr>
              <a:lnSpc>
                <a:spcPct val="100000"/>
              </a:lnSpc>
            </a:pPr>
            <a:r>
              <a:rPr lang="en-US" dirty="0"/>
              <a:t>Idea: Fully independent spin traps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	or one-parameter separation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Shuangli</a:t>
            </a:r>
            <a:r>
              <a:rPr lang="en-US" dirty="0"/>
              <a:t> Du (thesis in 1 month) has demonstrated a spin-push interferometer in an optical dipole trap (ODT) </a:t>
            </a:r>
          </a:p>
          <a:p>
            <a:pPr>
              <a:lnSpc>
                <a:spcPct val="100000"/>
              </a:lnSpc>
            </a:pPr>
            <a:r>
              <a:rPr lang="en-US" dirty="0"/>
              <a:t>Add axial </a:t>
            </a:r>
            <a:r>
              <a:rPr lang="el-GR" dirty="0"/>
              <a:t>μ</a:t>
            </a:r>
            <a:r>
              <a:rPr lang="en-US" dirty="0"/>
              <a:t>w lattice, enclose area, make a </a:t>
            </a:r>
            <a:r>
              <a:rPr lang="en-US" dirty="0" err="1"/>
              <a:t>Sagnac</a:t>
            </a:r>
            <a:r>
              <a:rPr lang="en-US" dirty="0"/>
              <a:t> interferometer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162155"/>
            <a:ext cx="5148795" cy="1544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18"/>
          <a:stretch/>
        </p:blipFill>
        <p:spPr>
          <a:xfrm>
            <a:off x="6381750" y="1027906"/>
            <a:ext cx="5487166" cy="17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6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AC Zeeman trapping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Today’s thesis is a demonstration of the first AC Zeeman trap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(Some cavity demos, beam deflecting, no traps against gravity) </a:t>
            </a:r>
          </a:p>
          <a:p>
            <a:pPr lvl="2">
              <a:lnSpc>
                <a:spcPct val="100000"/>
              </a:lnSpc>
            </a:pPr>
            <a:endParaRPr lang="en-US" sz="1050" dirty="0"/>
          </a:p>
          <a:p>
            <a:pPr>
              <a:lnSpc>
                <a:spcPct val="100000"/>
              </a:lnSpc>
            </a:pPr>
            <a:r>
              <a:rPr lang="en-US" dirty="0"/>
              <a:t>Targeting </a:t>
            </a:r>
            <a:r>
              <a:rPr lang="en-US" b="1" dirty="0"/>
              <a:t>individual states </a:t>
            </a:r>
            <a:r>
              <a:rPr lang="en-US" dirty="0"/>
              <a:t>takes microwaves (next gen) 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dirty="0"/>
              <a:t>Good interferometers need a </a:t>
            </a:r>
            <a:r>
              <a:rPr lang="en-US" b="1" dirty="0"/>
              <a:t>new geometry </a:t>
            </a:r>
            <a:r>
              <a:rPr lang="en-US" dirty="0"/>
              <a:t>(3-wires +)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dirty="0"/>
              <a:t>AC Zeeman can slot into other experiments as a spin-selecting effect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(already energy shifting for trapped ions, and adiabatic trapping for atoms)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8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/>
              <a:t>Introduction – Apparatus, Atoms, and you!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 Zeeman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Force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ACZ Trapping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/ Outlook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96050" y="3886200"/>
            <a:ext cx="308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physicists and my parents know what I’m talking about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1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Our Atom Experiment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81050" y="1825625"/>
            <a:ext cx="5600700" cy="4351338"/>
          </a:xfrm>
        </p:spPr>
        <p:txBody>
          <a:bodyPr>
            <a:normAutofit/>
          </a:bodyPr>
          <a:lstStyle/>
          <a:p>
            <a:r>
              <a:rPr lang="en-US" dirty="0"/>
              <a:t>Cold atoms, to &lt; 1 </a:t>
            </a:r>
            <a:r>
              <a:rPr lang="el-GR" dirty="0"/>
              <a:t>μ</a:t>
            </a:r>
            <a:r>
              <a:rPr lang="en-US" dirty="0"/>
              <a:t>K above abs. 0</a:t>
            </a:r>
            <a:endParaRPr lang="en-US" baseline="30000" dirty="0"/>
          </a:p>
          <a:p>
            <a:pPr lvl="1"/>
            <a:r>
              <a:rPr lang="en-US" dirty="0"/>
              <a:t>Slow, spherical atoms in dilute gas</a:t>
            </a:r>
          </a:p>
          <a:p>
            <a:pPr lvl="1"/>
            <a:r>
              <a:rPr lang="en-US" dirty="0"/>
              <a:t>Bose-Einstein condensation (BEC)</a:t>
            </a:r>
          </a:p>
          <a:p>
            <a:r>
              <a:rPr lang="en-US" dirty="0"/>
              <a:t>In vacuum, affected only by</a:t>
            </a:r>
          </a:p>
          <a:p>
            <a:pPr lvl="1"/>
            <a:r>
              <a:rPr lang="en-US" dirty="0"/>
              <a:t>Photons (energy ℏ</a:t>
            </a:r>
            <a:r>
              <a:rPr lang="el-GR" dirty="0"/>
              <a:t>ω</a:t>
            </a:r>
            <a:r>
              <a:rPr lang="en-US" dirty="0"/>
              <a:t> or </a:t>
            </a:r>
            <a:r>
              <a:rPr lang="en-US" dirty="0" err="1"/>
              <a:t>hf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Laser beams through atom clouds</a:t>
            </a:r>
          </a:p>
          <a:p>
            <a:pPr lvl="1"/>
            <a:r>
              <a:rPr lang="en-US" dirty="0"/>
              <a:t>Electric (E) and magnetic (B) fields</a:t>
            </a:r>
          </a:p>
          <a:p>
            <a:pPr lvl="2"/>
            <a:r>
              <a:rPr lang="en-US" dirty="0"/>
              <a:t>From charges and currents in conductors</a:t>
            </a:r>
          </a:p>
          <a:p>
            <a:pPr lvl="1"/>
            <a:r>
              <a:rPr lang="en-US" dirty="0"/>
              <a:t>Gravity</a:t>
            </a:r>
          </a:p>
          <a:p>
            <a:r>
              <a:rPr lang="en-US" dirty="0"/>
              <a:t>A typical cycle is 30 seconds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1428750"/>
            <a:ext cx="5181600" cy="376959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CF43E-E8C4-48B5-9BF7-874E74EB5143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74" y="4679395"/>
            <a:ext cx="4231012" cy="20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8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13191</TotalTime>
  <Words>2441</Words>
  <Application>Microsoft Office PowerPoint</Application>
  <PresentationFormat>Widescreen</PresentationFormat>
  <Paragraphs>469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Radiofrequency  AC Zeeman Trapping  for Neutral Atoms</vt:lpstr>
      <vt:lpstr>30-second Thesis</vt:lpstr>
      <vt:lpstr>Table of contents</vt:lpstr>
      <vt:lpstr>Table of contents</vt:lpstr>
      <vt:lpstr>Motivation: Atom Interferometry</vt:lpstr>
      <vt:lpstr>Trapped AI</vt:lpstr>
      <vt:lpstr>Today: AC Zeeman trapping </vt:lpstr>
      <vt:lpstr>Table of contents</vt:lpstr>
      <vt:lpstr>Intro: Our Atom Experiment</vt:lpstr>
      <vt:lpstr>Atom Chip</vt:lpstr>
      <vt:lpstr>More traps to contrast</vt:lpstr>
      <vt:lpstr>Rubidium Atoms (for parents) </vt:lpstr>
      <vt:lpstr>DC Zeeman for RF transitions (mF / σ± )</vt:lpstr>
      <vt:lpstr>Table of contents</vt:lpstr>
      <vt:lpstr>AC Zeeman theory (2-level) </vt:lpstr>
      <vt:lpstr>Five- and Three-level ACZ</vt:lpstr>
      <vt:lpstr>High-field and low-field seeking</vt:lpstr>
      <vt:lpstr>Table of contents</vt:lpstr>
      <vt:lpstr>ACZ Force experiment</vt:lpstr>
      <vt:lpstr>Baseball analogy (… more like T-ball from ODT)</vt:lpstr>
      <vt:lpstr>AC Zeeman Force Experiment (push/pull)</vt:lpstr>
      <vt:lpstr>AC Stern-Gerlach</vt:lpstr>
      <vt:lpstr>Hold time “decoherence” as state mixing</vt:lpstr>
      <vt:lpstr>State mixing over Detuning</vt:lpstr>
      <vt:lpstr>State mixing over field strength</vt:lpstr>
      <vt:lpstr>Table of contents</vt:lpstr>
      <vt:lpstr>Trap pedagogy </vt:lpstr>
      <vt:lpstr>Rabi Maps for Trapping fields</vt:lpstr>
      <vt:lpstr>Simulations of traps </vt:lpstr>
      <vt:lpstr>Proof of trapping</vt:lpstr>
      <vt:lpstr>Trap Oscillations </vt:lpstr>
      <vt:lpstr>Trap frequencies</vt:lpstr>
      <vt:lpstr>Trap lifetimes</vt:lpstr>
      <vt:lpstr>Position control</vt:lpstr>
      <vt:lpstr>Evaporation</vt:lpstr>
      <vt:lpstr>Table of contents</vt:lpstr>
      <vt:lpstr>Summary – We trapped!</vt:lpstr>
      <vt:lpstr>Next steps for trapping and chip design</vt:lpstr>
      <vt:lpstr>Proposed 3-Wire Atom Interferometer</vt:lpstr>
      <vt:lpstr>Thank you!</vt:lpstr>
      <vt:lpstr>Rabi Gradients</vt:lpstr>
      <vt:lpstr>Throw and catch </vt:lpstr>
      <vt:lpstr>Microwave lattice</vt:lpstr>
      <vt:lpstr>Measuring Rabi frequency</vt:lpstr>
      <vt:lpstr>PowerPoint Presentation</vt:lpstr>
      <vt:lpstr>PowerPoint Presentation</vt:lpstr>
      <vt:lpstr>2-wire, 2-microstrip, for rRL=1</vt:lpstr>
      <vt:lpstr>2-wire, 2-micro: Trap bottoms over phase, rRL</vt:lpstr>
      <vt:lpstr>3-wire, 3-micro: Trap bottoms over phase, rM</vt:lpstr>
      <vt:lpstr>PowerPoint Presentation</vt:lpstr>
      <vt:lpstr>C. Fancher’s thesis</vt:lpstr>
      <vt:lpstr>What’s a force good for? (from Charles Fancher)</vt:lpstr>
      <vt:lpstr>Fluffy</vt:lpstr>
      <vt:lpstr>90° 2-wire case (red backwards, test gif)</vt:lpstr>
    </vt:vector>
  </TitlesOfParts>
  <Company>College of William and Mary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 Frequency AC Ze</dc:title>
  <dc:creator>labadmin</dc:creator>
  <cp:lastModifiedBy>labadmin</cp:lastModifiedBy>
  <cp:revision>219</cp:revision>
  <dcterms:created xsi:type="dcterms:W3CDTF">2021-05-24T16:50:31Z</dcterms:created>
  <dcterms:modified xsi:type="dcterms:W3CDTF">2021-09-26T20:35:59Z</dcterms:modified>
</cp:coreProperties>
</file>